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3" r:id="rId4"/>
    <p:sldId id="284" r:id="rId5"/>
    <p:sldId id="276" r:id="rId6"/>
    <p:sldId id="257" r:id="rId7"/>
    <p:sldId id="285" r:id="rId8"/>
    <p:sldId id="286" r:id="rId9"/>
    <p:sldId id="289" r:id="rId10"/>
    <p:sldId id="290" r:id="rId11"/>
    <p:sldId id="291" r:id="rId12"/>
    <p:sldId id="292" r:id="rId13"/>
    <p:sldId id="288" r:id="rId14"/>
    <p:sldId id="293" r:id="rId15"/>
    <p:sldId id="287" r:id="rId16"/>
    <p:sldId id="298" r:id="rId17"/>
    <p:sldId id="296" r:id="rId18"/>
    <p:sldId id="295" r:id="rId19"/>
    <p:sldId id="294" r:id="rId20"/>
    <p:sldId id="297" r:id="rId21"/>
    <p:sldId id="301" r:id="rId22"/>
    <p:sldId id="300" r:id="rId23"/>
    <p:sldId id="299" r:id="rId24"/>
    <p:sldId id="268" r:id="rId25"/>
    <p:sldId id="302" r:id="rId26"/>
    <p:sldId id="26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3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06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高 浩翔" initials="高" lastIdx="1" clrIdx="0">
    <p:extLst>
      <p:ext uri="{19B8F6BF-5375-455C-9EA6-DF929625EA0E}">
        <p15:presenceInfo xmlns:p15="http://schemas.microsoft.com/office/powerpoint/2012/main" userId="2268eb6e9b4f9a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75" y="267"/>
      </p:cViewPr>
      <p:guideLst>
        <p:guide pos="393"/>
        <p:guide pos="7265"/>
        <p:guide orient="horz" pos="648"/>
        <p:guide orient="horz" pos="712"/>
        <p:guide orient="horz" pos="3906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91248-293F-4948-A300-6F23A8B0776E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75D67-39CD-463A-BC8B-267D21869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9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FE54F-4207-4CF9-BEE4-C50AF77C09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901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FE54F-4207-4CF9-BEE4-C50AF77C09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FE54F-4207-4CF9-BEE4-C50AF77C096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2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51AC4-14C1-4E57-86B9-BF87D55B3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ECD8D0C-DEC1-4087-80A6-7FC96AEA1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7B79D3-03AF-4F33-A265-50F0CDAF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DE89EC-6BAE-4440-A5AC-2A0A1310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A2CC9D-1AFE-4689-9DBB-A3FD3AED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19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092C11-E621-4B05-86B7-2589472A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5D45E7-4673-4985-843F-EE5086ABB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AD3C54-9987-4CD1-8E62-03ACB2E64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1550E7-5134-4B58-AD12-5B4FA0E0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4046B9-985B-4CE8-83E6-64E275D85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81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9136EE2-4B61-4049-895B-6E218A009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D83085-0FB6-4368-A6DA-66968D7B6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1FDA03-3370-40B5-BCE7-1907B8B11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F86F54-730D-4FB5-B3E5-5FAD5C7A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F630E1-36E5-40AE-A7F7-022A1260E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25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8C865D-57A4-4849-85F3-450C43FB6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66B636-0986-4C72-BBE8-9811A8706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DF14DF-F6B2-46D6-B55D-7EBB1D9B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26E340-E6D7-4ABC-9CC8-DD6EB0B98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E03AAE-0019-4354-B09A-542C44826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98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6FB0-A9AA-4611-8530-BD4FF51D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2B25C9-EA1C-4ABB-B15A-3D9B96E54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FC7D72-1A92-4870-9DA0-F3D9F13D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F05EDA-F87C-46BD-B2F4-BAB6D266B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01F291-698A-4E14-B6BB-937DA235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43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65621-131A-45A3-9A8D-50ECD07AD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78D5E0-EFFB-475C-94FA-A5DA8F1BE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F35EA5-9A17-42DC-BA13-4C7611185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50CC1C-ECEA-4CE3-8E5C-D15547065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6A9BA8-5692-4B22-B602-04ACD210D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1C7C7C-BF4C-4E0F-A13D-727F1FBDF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6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884687-C456-42B2-A5A7-C0AD3D9D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C525BD-868D-4E9B-A5C7-BD8F2E731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25A004-A5AC-4490-95F6-95DF6C069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C9E429-E773-4588-AFBB-6C671A742E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D6C21A-6178-4E39-A76B-E2C20D579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058AF6-3695-4F79-AF99-D7910F96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8149015-697A-4F89-8488-02C9F2BE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153BF94-248A-409D-BD7C-2A51AE40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8C2EA-9DB8-4E0F-9457-FB10ACC0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622B70-1E4E-4F07-82FD-521ED726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D374C7-883F-4BB3-AE03-397E3308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EFD3D01-826E-48E4-A8DA-C62ED311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19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E65AD47-8838-4A79-83D7-FD2B8FAF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8AE60E-9511-4EE9-BE17-B1791B68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722C7D-AE57-4F49-83D5-3D3A7A53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56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B7AC20-BDB8-41B2-BB94-324F4DEC2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22C295-63A1-4541-AF58-E2DF926E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55A14F-D327-4B50-AD46-44D2C66A8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EE7F6C-7129-4B68-AC7F-EF0C4278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2B748D-1FEC-4A1A-80D9-A1FE1707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A89080-5A13-4CEE-BFA1-16806AB5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67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57632F-2E9B-406C-AF09-DDA2E7BF8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BB9D16-D81A-4EA1-8BE9-B91980629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DC4E90-6B87-4E77-AB6C-3F7ABC32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94EF23-6860-4085-BB38-ACD211116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FE0CA0-C109-42E9-AF5B-BB3BA2D9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DF1E92-60B4-462C-85B9-003DB6839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42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FAF7C91-0370-4D0A-9586-CF39FF86C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FD4872-D0CC-4E12-956C-F11A0D51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B76E09-FC16-43BE-8D92-CA32BBBEF8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C2D1-F56F-4649-A62D-92BCB603D281}" type="datetimeFigureOut">
              <a:rPr lang="zh-CN" altLang="en-US" smtClean="0"/>
              <a:t>2022/5/30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497E72-9D8E-42D6-8CBB-89DD16E709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517BBB-AC9F-4DE0-8F5B-53D361FFF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7EE50-430B-4A47-9BE3-6E5622DA8A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8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6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4.png"/><Relationship Id="rId3" Type="http://schemas.openxmlformats.org/officeDocument/2006/relationships/image" Target="../media/image42.png"/><Relationship Id="rId21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9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5195D-5025-412A-9B42-95D512651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751" y="1041400"/>
            <a:ext cx="11295797" cy="2387600"/>
          </a:xfrm>
        </p:spPr>
        <p:txBody>
          <a:bodyPr>
            <a:normAutofit fontScale="90000"/>
          </a:bodyPr>
          <a:lstStyle/>
          <a:p>
            <a:r>
              <a:rPr lang="en-US" altLang="zh-CN" b="0" i="0" dirty="0" err="1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Unicoord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: scRNA Representation and Manipulation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3087DF-9F1F-4E1F-BBDE-D163D7127A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Gao </a:t>
            </a:r>
            <a:r>
              <a:rPr lang="en-US" altLang="zh-CN" dirty="0" err="1"/>
              <a:t>Haoxiang</a:t>
            </a:r>
            <a:endParaRPr lang="en-US" altLang="zh-CN" dirty="0"/>
          </a:p>
          <a:p>
            <a:r>
              <a:rPr lang="en-US" altLang="zh-CN" dirty="0"/>
              <a:t>2022/03/10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52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BCFD02C-208C-4280-ACAC-837DA472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2344263"/>
            <a:ext cx="6928282" cy="34082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3D39ABE-B9B7-45EF-A905-8007B5DD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API to Scanpy - predict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3514F7-5FB1-4697-A5B0-7CFDE01DBA01}"/>
              </a:ext>
            </a:extLst>
          </p:cNvPr>
          <p:cNvSpPr/>
          <p:nvPr/>
        </p:nvSpPr>
        <p:spPr>
          <a:xfrm>
            <a:off x="237698" y="4717811"/>
            <a:ext cx="3868938" cy="46378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BE5238-D3CE-4EFA-8ED9-DD49906D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649" y="114189"/>
            <a:ext cx="4372653" cy="31529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73682ED-B7F3-48F0-9491-1F8D5D32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445" y="3267186"/>
            <a:ext cx="7408473" cy="341794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37EF154-C8A5-4C8B-A46D-C50A26939C9D}"/>
              </a:ext>
            </a:extLst>
          </p:cNvPr>
          <p:cNvSpPr/>
          <p:nvPr/>
        </p:nvSpPr>
        <p:spPr>
          <a:xfrm>
            <a:off x="2187265" y="4182501"/>
            <a:ext cx="1919371" cy="535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4s/10000cells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2669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E2C6F44-CFB3-4902-B11B-66A44B8C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2344263"/>
            <a:ext cx="6928282" cy="34082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3D39ABE-B9B7-45EF-A905-8007B5DD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API to Scanpy - generate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3514F7-5FB1-4697-A5B0-7CFDE01DBA01}"/>
              </a:ext>
            </a:extLst>
          </p:cNvPr>
          <p:cNvSpPr/>
          <p:nvPr/>
        </p:nvSpPr>
        <p:spPr>
          <a:xfrm>
            <a:off x="248653" y="5206621"/>
            <a:ext cx="6906816" cy="54591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BE5238-D3CE-4EFA-8ED9-DD49906D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649" y="114189"/>
            <a:ext cx="4372653" cy="31529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F04365-7796-4E6E-81B2-63EB7828D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7507369" y="3267186"/>
            <a:ext cx="4011531" cy="344484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67168F5-B567-407B-BAA8-2C8F48BADA47}"/>
              </a:ext>
            </a:extLst>
          </p:cNvPr>
          <p:cNvSpPr/>
          <p:nvPr/>
        </p:nvSpPr>
        <p:spPr>
          <a:xfrm>
            <a:off x="10043704" y="3244326"/>
            <a:ext cx="811891" cy="161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>
                <a:solidFill>
                  <a:schemeClr val="tx1"/>
                </a:solidFill>
              </a:rPr>
              <a:t>native</a:t>
            </a:r>
            <a:endParaRPr lang="zh-CN" altLang="en-US" sz="900" b="1" dirty="0">
              <a:solidFill>
                <a:schemeClr val="tx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04667EC-CE68-4FFD-8C69-87002C3054ED}"/>
              </a:ext>
            </a:extLst>
          </p:cNvPr>
          <p:cNvSpPr/>
          <p:nvPr/>
        </p:nvSpPr>
        <p:spPr>
          <a:xfrm>
            <a:off x="5225143" y="4671311"/>
            <a:ext cx="1919371" cy="535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3s/10000cells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279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E3BC59-AA9C-4E35-8C53-B9D22F335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693" y="1130300"/>
            <a:ext cx="6132636" cy="552250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618B1DC-D91E-47A2-8C34-6131C86B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CN" dirty="0"/>
              <a:t>Prediction across Datasets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0282FBC-DE35-4DC4-97F8-3A004C61A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31" b="49450"/>
          <a:stretch/>
        </p:blipFill>
        <p:spPr>
          <a:xfrm>
            <a:off x="1065313" y="1130300"/>
            <a:ext cx="2829051" cy="28033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D1C3A2-C473-4B2A-8D73-044E68453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37" t="-238" b="49688"/>
          <a:stretch/>
        </p:blipFill>
        <p:spPr>
          <a:xfrm>
            <a:off x="1065313" y="3933652"/>
            <a:ext cx="2996295" cy="2803353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5BC3D59B-EFB8-43C5-BBF9-3091A9FC6CC3}"/>
              </a:ext>
            </a:extLst>
          </p:cNvPr>
          <p:cNvSpPr/>
          <p:nvPr/>
        </p:nvSpPr>
        <p:spPr>
          <a:xfrm>
            <a:off x="4087430" y="3624943"/>
            <a:ext cx="1168980" cy="5470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245BB28-B960-4F12-B3EA-5E1793DD92CF}"/>
              </a:ext>
            </a:extLst>
          </p:cNvPr>
          <p:cNvSpPr/>
          <p:nvPr/>
        </p:nvSpPr>
        <p:spPr>
          <a:xfrm>
            <a:off x="514350" y="950006"/>
            <a:ext cx="1355271" cy="7511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LUAD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C350F12-FFE2-4B23-83D5-7A512E1FA66B}"/>
              </a:ext>
            </a:extLst>
          </p:cNvPr>
          <p:cNvSpPr/>
          <p:nvPr/>
        </p:nvSpPr>
        <p:spPr>
          <a:xfrm>
            <a:off x="4858211" y="950006"/>
            <a:ext cx="1168980" cy="7511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HCC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D96CA19-372D-4240-9EF8-DE410D23B8DC}"/>
              </a:ext>
            </a:extLst>
          </p:cNvPr>
          <p:cNvSpPr txBox="1"/>
          <p:nvPr/>
        </p:nvSpPr>
        <p:spPr>
          <a:xfrm>
            <a:off x="4061608" y="3183836"/>
            <a:ext cx="130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 = 0.95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25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8B1DC-D91E-47A2-8C34-6131C86B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altLang="zh-CN" dirty="0"/>
              <a:t>Prediction across Datasets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BDB938-E46E-4EE2-8EA6-43B8FEA21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033" y="1130300"/>
            <a:ext cx="6278867" cy="55567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282FBC-DE35-4DC4-97F8-3A004C61A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431" b="49450"/>
          <a:stretch/>
        </p:blipFill>
        <p:spPr>
          <a:xfrm>
            <a:off x="1065313" y="1130300"/>
            <a:ext cx="2829051" cy="28033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AD1C3A2-C473-4B2A-8D73-044E68453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37" t="-238" b="49688"/>
          <a:stretch/>
        </p:blipFill>
        <p:spPr>
          <a:xfrm>
            <a:off x="1065313" y="3933652"/>
            <a:ext cx="2996295" cy="2803353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5BC3D59B-EFB8-43C5-BBF9-3091A9FC6CC3}"/>
              </a:ext>
            </a:extLst>
          </p:cNvPr>
          <p:cNvSpPr/>
          <p:nvPr/>
        </p:nvSpPr>
        <p:spPr>
          <a:xfrm>
            <a:off x="4087430" y="3624943"/>
            <a:ext cx="1168980" cy="5470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245BB28-B960-4F12-B3EA-5E1793DD92CF}"/>
              </a:ext>
            </a:extLst>
          </p:cNvPr>
          <p:cNvSpPr/>
          <p:nvPr/>
        </p:nvSpPr>
        <p:spPr>
          <a:xfrm>
            <a:off x="514350" y="950006"/>
            <a:ext cx="1355271" cy="7511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LUAD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C350F12-FFE2-4B23-83D5-7A512E1FA66B}"/>
              </a:ext>
            </a:extLst>
          </p:cNvPr>
          <p:cNvSpPr/>
          <p:nvPr/>
        </p:nvSpPr>
        <p:spPr>
          <a:xfrm>
            <a:off x="4858211" y="950006"/>
            <a:ext cx="1168980" cy="7511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hECA</a:t>
            </a:r>
            <a:r>
              <a:rPr lang="en-US" altLang="zh-CN" dirty="0"/>
              <a:t> lung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165CB8-AAA0-4B4A-96FD-40CB3FE02015}"/>
              </a:ext>
            </a:extLst>
          </p:cNvPr>
          <p:cNvSpPr txBox="1"/>
          <p:nvPr/>
        </p:nvSpPr>
        <p:spPr>
          <a:xfrm>
            <a:off x="4061608" y="3183836"/>
            <a:ext cx="130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 = 0.95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971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BB6462-B349-406A-8D2E-01AD835D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6" y="91554"/>
            <a:ext cx="11566039" cy="6674892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C245BB28-B960-4F12-B3EA-5E1793DD92CF}"/>
              </a:ext>
            </a:extLst>
          </p:cNvPr>
          <p:cNvSpPr/>
          <p:nvPr/>
        </p:nvSpPr>
        <p:spPr>
          <a:xfrm>
            <a:off x="1964714" y="5990817"/>
            <a:ext cx="1355271" cy="7511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LUAD</a:t>
            </a:r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5C350F12-FFE2-4B23-83D5-7A512E1FA66B}"/>
              </a:ext>
            </a:extLst>
          </p:cNvPr>
          <p:cNvSpPr/>
          <p:nvPr/>
        </p:nvSpPr>
        <p:spPr>
          <a:xfrm>
            <a:off x="522976" y="4044271"/>
            <a:ext cx="1168980" cy="7511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hECA</a:t>
            </a:r>
            <a:r>
              <a:rPr lang="en-US" altLang="zh-CN" dirty="0"/>
              <a:t> lung</a:t>
            </a:r>
            <a:endParaRPr lang="zh-CN" altLang="en-US" dirty="0"/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EF1D595A-1201-4C6E-8AF5-803526FBF33F}"/>
              </a:ext>
            </a:extLst>
          </p:cNvPr>
          <p:cNvSpPr/>
          <p:nvPr/>
        </p:nvSpPr>
        <p:spPr>
          <a:xfrm rot="13819659">
            <a:off x="1106630" y="5146371"/>
            <a:ext cx="1168980" cy="54700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1C7C62C-C308-4977-B537-DF09673E7DD7}"/>
              </a:ext>
            </a:extLst>
          </p:cNvPr>
          <p:cNvSpPr txBox="1"/>
          <p:nvPr/>
        </p:nvSpPr>
        <p:spPr>
          <a:xfrm>
            <a:off x="315781" y="5546499"/>
            <a:ext cx="130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 = 0.95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1818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708BE36-3AD7-4431-BA3C-6E253CC5B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26" y="0"/>
            <a:ext cx="9592748" cy="6858000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607F6E3E-A914-4737-8FB9-4555A70ABFBA}"/>
              </a:ext>
            </a:extLst>
          </p:cNvPr>
          <p:cNvSpPr/>
          <p:nvPr/>
        </p:nvSpPr>
        <p:spPr>
          <a:xfrm>
            <a:off x="1964714" y="5990817"/>
            <a:ext cx="1355271" cy="75111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LUAD</a:t>
            </a:r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57AFEC6-F346-4088-8DE3-DE301D3C164A}"/>
              </a:ext>
            </a:extLst>
          </p:cNvPr>
          <p:cNvSpPr/>
          <p:nvPr/>
        </p:nvSpPr>
        <p:spPr>
          <a:xfrm>
            <a:off x="522976" y="4044271"/>
            <a:ext cx="1168980" cy="7511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hECA</a:t>
            </a:r>
            <a:r>
              <a:rPr lang="en-US" altLang="zh-CN" dirty="0"/>
              <a:t>      </a:t>
            </a:r>
            <a:r>
              <a:rPr lang="en-US" altLang="zh-CN" dirty="0">
                <a:solidFill>
                  <a:schemeClr val="bg1"/>
                </a:solidFill>
              </a:rPr>
              <a:t>all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DEEEF4BE-1FE7-496B-B261-27F3F1E6F0D7}"/>
              </a:ext>
            </a:extLst>
          </p:cNvPr>
          <p:cNvSpPr/>
          <p:nvPr/>
        </p:nvSpPr>
        <p:spPr>
          <a:xfrm rot="3137650">
            <a:off x="1107467" y="5159873"/>
            <a:ext cx="1168980" cy="54700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FABFC8C-E17D-4809-B9B5-6DD743870A9A}"/>
              </a:ext>
            </a:extLst>
          </p:cNvPr>
          <p:cNvSpPr txBox="1"/>
          <p:nvPr/>
        </p:nvSpPr>
        <p:spPr>
          <a:xfrm>
            <a:off x="315781" y="5546499"/>
            <a:ext cx="130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Acc = 0.85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677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2EB4D3-0DC8-4AFC-BBC8-9A0FFA296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Cell manipulation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5E9603-91F8-4726-A782-14664BEEE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altLang="zh-CN" dirty="0"/>
              <a:t>Change batch/organ</a:t>
            </a:r>
          </a:p>
          <a:p>
            <a:pPr lvl="1"/>
            <a:r>
              <a:rPr lang="en-US" altLang="zh-CN" dirty="0"/>
              <a:t>Change cell type</a:t>
            </a:r>
          </a:p>
          <a:p>
            <a:pPr lvl="1"/>
            <a:r>
              <a:rPr lang="en-US" altLang="zh-CN" dirty="0"/>
              <a:t>Change trajectory</a:t>
            </a:r>
          </a:p>
          <a:p>
            <a:pPr lvl="1"/>
            <a:r>
              <a:rPr lang="en-US" altLang="zh-CN" dirty="0"/>
              <a:t>Change function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94C9F6-76AD-46AF-87AA-7E4F278AFAE8}"/>
              </a:ext>
            </a:extLst>
          </p:cNvPr>
          <p:cNvSpPr/>
          <p:nvPr/>
        </p:nvSpPr>
        <p:spPr>
          <a:xfrm rot="16200000">
            <a:off x="8985567" y="-809990"/>
            <a:ext cx="344905" cy="3609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/>
              <a:t>X</a:t>
            </a:r>
            <a:endParaRPr lang="zh-CN" altLang="en-US" dirty="0"/>
          </a:p>
        </p:txBody>
      </p:sp>
      <p:sp>
        <p:nvSpPr>
          <p:cNvPr id="5" name="梯形 4">
            <a:extLst>
              <a:ext uri="{FF2B5EF4-FFF2-40B4-BE49-F238E27FC236}">
                <a16:creationId xmlns:a16="http://schemas.microsoft.com/office/drawing/2014/main" id="{5F1A3039-14C0-4304-AABE-6671AF7200FF}"/>
              </a:ext>
            </a:extLst>
          </p:cNvPr>
          <p:cNvSpPr/>
          <p:nvPr/>
        </p:nvSpPr>
        <p:spPr>
          <a:xfrm rot="10800000">
            <a:off x="8075175" y="1427883"/>
            <a:ext cx="2165685" cy="979360"/>
          </a:xfrm>
          <a:prstGeom prst="trapezoid">
            <a:avLst>
              <a:gd name="adj" fmla="val 370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CCDBE3-260D-4739-8466-E8CF087FF8FD}"/>
              </a:ext>
            </a:extLst>
          </p:cNvPr>
          <p:cNvSpPr txBox="1"/>
          <p:nvPr/>
        </p:nvSpPr>
        <p:spPr>
          <a:xfrm>
            <a:off x="8591760" y="1732752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Encoder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F11BE16-521A-42B4-8123-C7910368003A}"/>
              </a:ext>
            </a:extLst>
          </p:cNvPr>
          <p:cNvSpPr/>
          <p:nvPr/>
        </p:nvSpPr>
        <p:spPr>
          <a:xfrm rot="16200000">
            <a:off x="8039141" y="2360972"/>
            <a:ext cx="344905" cy="9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/>
              <a:t>sup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1CDA624-9BCF-40AB-A4FE-9A69F0744773}"/>
              </a:ext>
            </a:extLst>
          </p:cNvPr>
          <p:cNvSpPr/>
          <p:nvPr/>
        </p:nvSpPr>
        <p:spPr>
          <a:xfrm rot="16200000">
            <a:off x="9852561" y="2360972"/>
            <a:ext cx="344905" cy="958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 err="1"/>
              <a:t>unsup</a:t>
            </a:r>
            <a:endParaRPr lang="zh-CN" altLang="en-US" dirty="0"/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9524B942-DAFC-4C24-992F-520E08EB86C6}"/>
              </a:ext>
            </a:extLst>
          </p:cNvPr>
          <p:cNvSpPr/>
          <p:nvPr/>
        </p:nvSpPr>
        <p:spPr>
          <a:xfrm>
            <a:off x="8075175" y="3777264"/>
            <a:ext cx="2165685" cy="979360"/>
          </a:xfrm>
          <a:prstGeom prst="trapezoid">
            <a:avLst>
              <a:gd name="adj" fmla="val 370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417C882-1CD6-4C4D-869C-2F170B821F2F}"/>
              </a:ext>
            </a:extLst>
          </p:cNvPr>
          <p:cNvSpPr/>
          <p:nvPr/>
        </p:nvSpPr>
        <p:spPr>
          <a:xfrm rot="16200000">
            <a:off x="8985564" y="3386657"/>
            <a:ext cx="344905" cy="3609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dirty="0"/>
              <a:t>X’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EBEEF4-5B20-41FA-866A-F71D154DD2A5}"/>
              </a:ext>
            </a:extLst>
          </p:cNvPr>
          <p:cNvSpPr txBox="1"/>
          <p:nvPr/>
        </p:nvSpPr>
        <p:spPr>
          <a:xfrm>
            <a:off x="8595623" y="4044021"/>
            <a:ext cx="11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Decoder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5" name="箭头: 左右 14">
            <a:extLst>
              <a:ext uri="{FF2B5EF4-FFF2-40B4-BE49-F238E27FC236}">
                <a16:creationId xmlns:a16="http://schemas.microsoft.com/office/drawing/2014/main" id="{60C2A8CA-825A-453F-9915-C8E5098FE384}"/>
              </a:ext>
            </a:extLst>
          </p:cNvPr>
          <p:cNvSpPr/>
          <p:nvPr/>
        </p:nvSpPr>
        <p:spPr>
          <a:xfrm>
            <a:off x="8858774" y="2696580"/>
            <a:ext cx="553673" cy="330176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FF1756C-818F-455F-98BF-64584DDA0D4B}"/>
              </a:ext>
            </a:extLst>
          </p:cNvPr>
          <p:cNvSpPr txBox="1"/>
          <p:nvPr/>
        </p:nvSpPr>
        <p:spPr>
          <a:xfrm>
            <a:off x="8390423" y="3071751"/>
            <a:ext cx="153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disentangled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E39CFB3-A05F-4C43-A677-9023CA95C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52" b="51899"/>
          <a:stretch/>
        </p:blipFill>
        <p:spPr>
          <a:xfrm>
            <a:off x="3783041" y="3973633"/>
            <a:ext cx="2933481" cy="284833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D25CFB3-7528-4063-8B80-D673EAD0D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52" b="51463"/>
          <a:stretch/>
        </p:blipFill>
        <p:spPr>
          <a:xfrm>
            <a:off x="393969" y="3973632"/>
            <a:ext cx="2907201" cy="28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755E297-88DA-4A1D-B1B7-53E028DC4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76"/>
          <a:stretch/>
        </p:blipFill>
        <p:spPr>
          <a:xfrm>
            <a:off x="1753814" y="0"/>
            <a:ext cx="2485885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7A8D5D-328E-4731-8A3E-714BF755D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676"/>
          <a:stretch/>
        </p:blipFill>
        <p:spPr>
          <a:xfrm>
            <a:off x="4388157" y="0"/>
            <a:ext cx="2485885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7A4359C-9770-4CAB-9DEA-3DDF86A9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99" r="670"/>
          <a:stretch/>
        </p:blipFill>
        <p:spPr>
          <a:xfrm>
            <a:off x="7022500" y="0"/>
            <a:ext cx="3782291" cy="6858000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08BAA99B-A7B5-4063-AF43-CCCFBF2B6BD7}"/>
              </a:ext>
            </a:extLst>
          </p:cNvPr>
          <p:cNvSpPr/>
          <p:nvPr/>
        </p:nvSpPr>
        <p:spPr>
          <a:xfrm>
            <a:off x="9322990" y="3638980"/>
            <a:ext cx="1168980" cy="75111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hECA</a:t>
            </a:r>
            <a:r>
              <a:rPr lang="en-US" altLang="zh-CN" dirty="0"/>
              <a:t> lung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26FCE8A-C435-4BED-9287-0A8901C59948}"/>
              </a:ext>
            </a:extLst>
          </p:cNvPr>
          <p:cNvSpPr txBox="1"/>
          <p:nvPr/>
        </p:nvSpPr>
        <p:spPr>
          <a:xfrm>
            <a:off x="8756243" y="4820653"/>
            <a:ext cx="2468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Changing batch ident can remove batch effect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66314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93DF8-A1D3-4F3F-8972-051C52D7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Cell Manipulation - change cell type</a:t>
            </a:r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A0A3E8-A854-4386-8EB4-486942EC1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518"/>
            <a:ext cx="5846622" cy="502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CF184EC-4469-4A4A-A130-F4811744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380" y="1472518"/>
            <a:ext cx="5846215" cy="502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74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C29522C-7B81-475A-8822-E1F5AA0BA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b="7580"/>
          <a:stretch/>
        </p:blipFill>
        <p:spPr>
          <a:xfrm>
            <a:off x="186420" y="2952972"/>
            <a:ext cx="3614057" cy="3679101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D85C4A-7B4F-4684-ACAB-AA85B5D3D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b="7110"/>
          <a:stretch/>
        </p:blipFill>
        <p:spPr>
          <a:xfrm>
            <a:off x="8391525" y="3049239"/>
            <a:ext cx="3614057" cy="37065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52668EA-1DE4-4F00-82D5-CA59B44733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959"/>
          <a:stretch/>
        </p:blipFill>
        <p:spPr>
          <a:xfrm>
            <a:off x="461676" y="151237"/>
            <a:ext cx="3338801" cy="27037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8284D4-193B-44D8-808B-39D39F848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959"/>
          <a:stretch/>
        </p:blipFill>
        <p:spPr>
          <a:xfrm>
            <a:off x="8734425" y="261247"/>
            <a:ext cx="3338801" cy="270376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E53F570-5255-4E45-BB6B-538E04716C80}"/>
              </a:ext>
            </a:extLst>
          </p:cNvPr>
          <p:cNvSpPr txBox="1"/>
          <p:nvPr/>
        </p:nvSpPr>
        <p:spPr>
          <a:xfrm>
            <a:off x="9795785" y="151237"/>
            <a:ext cx="10286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err="1"/>
              <a:t>pst</a:t>
            </a:r>
            <a:endParaRPr lang="zh-CN" altLang="en-US" sz="1400" b="1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F7BAF03-21A7-43AB-A66D-EB6C6F221F89}"/>
              </a:ext>
            </a:extLst>
          </p:cNvPr>
          <p:cNvSpPr/>
          <p:nvPr/>
        </p:nvSpPr>
        <p:spPr>
          <a:xfrm>
            <a:off x="2735947" y="2321737"/>
            <a:ext cx="1786162" cy="10940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Organs</a:t>
            </a:r>
            <a:endParaRPr lang="zh-CN" altLang="en-US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EBB5D45-E635-4B2F-AA4D-1D02FB153ED8}"/>
              </a:ext>
            </a:extLst>
          </p:cNvPr>
          <p:cNvSpPr/>
          <p:nvPr/>
        </p:nvSpPr>
        <p:spPr>
          <a:xfrm>
            <a:off x="7743372" y="2418004"/>
            <a:ext cx="1712685" cy="109401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Trajectory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DFEC8B4-6742-427F-BC88-CC773B8DF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612" y="2090056"/>
            <a:ext cx="4386813" cy="341709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B986E4D5-8EF9-4F9D-956B-7A36C942BFEC}"/>
              </a:ext>
            </a:extLst>
          </p:cNvPr>
          <p:cNvSpPr txBox="1"/>
          <p:nvPr/>
        </p:nvSpPr>
        <p:spPr>
          <a:xfrm>
            <a:off x="4161293" y="1141252"/>
            <a:ext cx="4212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Mouse Endothelial Cells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74937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Encoder</a:t>
            </a:r>
            <a:endParaRPr lang="zh-CN" altLang="en-US" dirty="0"/>
          </a:p>
        </p:txBody>
      </p:sp>
      <p:grpSp>
        <p:nvGrpSpPr>
          <p:cNvPr id="609" name="encoder隐层"/>
          <p:cNvGrpSpPr/>
          <p:nvPr/>
        </p:nvGrpSpPr>
        <p:grpSpPr>
          <a:xfrm>
            <a:off x="2159431" y="3255267"/>
            <a:ext cx="1343222" cy="997431"/>
            <a:chOff x="2561767" y="3255267"/>
            <a:chExt cx="1343222" cy="997431"/>
          </a:xfrm>
        </p:grpSpPr>
        <p:sp>
          <p:nvSpPr>
            <p:cNvPr id="15" name="椭圆 14"/>
            <p:cNvSpPr/>
            <p:nvPr/>
          </p:nvSpPr>
          <p:spPr>
            <a:xfrm>
              <a:off x="2561767" y="325526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561767" y="3615619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561767" y="3975970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H="1">
              <a:off x="3629688" y="3256693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 flipH="1">
              <a:off x="3629688" y="3617046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 flipH="1">
              <a:off x="3629688" y="397739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文本框 398"/>
                <p:cNvSpPr txBox="1"/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……</m:t>
                        </m:r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399" name="文本框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文本框 469"/>
              <p:cNvSpPr txBox="1"/>
              <p:nvPr/>
            </p:nvSpPr>
            <p:spPr>
              <a:xfrm>
                <a:off x="1125233" y="3434114"/>
                <a:ext cx="3051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0" name="文本框 4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233" y="3434114"/>
                <a:ext cx="305148" cy="276999"/>
              </a:xfrm>
              <a:prstGeom prst="rect">
                <a:avLst/>
              </a:prstGeom>
              <a:blipFill>
                <a:blip r:embed="rId4"/>
                <a:stretch>
                  <a:fillRect l="-10000" b="-10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3" name="encoder输入层"/>
          <p:cNvGrpSpPr/>
          <p:nvPr/>
        </p:nvGrpSpPr>
        <p:grpSpPr>
          <a:xfrm>
            <a:off x="1471177" y="2909177"/>
            <a:ext cx="688254" cy="1697692"/>
            <a:chOff x="1873513" y="2909177"/>
            <a:chExt cx="688254" cy="1697692"/>
          </a:xfrm>
        </p:grpSpPr>
        <p:sp>
          <p:nvSpPr>
            <p:cNvPr id="10" name="椭圆 9"/>
            <p:cNvSpPr/>
            <p:nvPr/>
          </p:nvSpPr>
          <p:spPr>
            <a:xfrm>
              <a:off x="1873513" y="2909177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873513" y="3264775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873513" y="3620373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73513" y="3975971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873513" y="4331568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>
              <a:stCxn id="10" idx="6"/>
              <a:endCxn id="15" idx="2"/>
            </p:cNvCxnSpPr>
            <p:nvPr/>
          </p:nvCxnSpPr>
          <p:spPr>
            <a:xfrm>
              <a:off x="2148814" y="3046828"/>
              <a:ext cx="412953" cy="4098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11" idx="6"/>
              <a:endCxn id="16" idx="2"/>
            </p:cNvCxnSpPr>
            <p:nvPr/>
          </p:nvCxnSpPr>
          <p:spPr>
            <a:xfrm>
              <a:off x="2148814" y="3402425"/>
              <a:ext cx="412953" cy="4145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stCxn id="12" idx="6"/>
              <a:endCxn id="17" idx="2"/>
            </p:cNvCxnSpPr>
            <p:nvPr/>
          </p:nvCxnSpPr>
          <p:spPr>
            <a:xfrm>
              <a:off x="2148814" y="3758024"/>
              <a:ext cx="412953" cy="4193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13" idx="6"/>
              <a:endCxn id="17" idx="2"/>
            </p:cNvCxnSpPr>
            <p:nvPr/>
          </p:nvCxnSpPr>
          <p:spPr>
            <a:xfrm>
              <a:off x="2148814" y="4113621"/>
              <a:ext cx="412953" cy="63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14" idx="6"/>
              <a:endCxn id="17" idx="2"/>
            </p:cNvCxnSpPr>
            <p:nvPr/>
          </p:nvCxnSpPr>
          <p:spPr>
            <a:xfrm flipV="1">
              <a:off x="2148814" y="4177376"/>
              <a:ext cx="412953" cy="291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14" idx="6"/>
              <a:endCxn id="16" idx="2"/>
            </p:cNvCxnSpPr>
            <p:nvPr/>
          </p:nvCxnSpPr>
          <p:spPr>
            <a:xfrm flipV="1">
              <a:off x="2148814" y="3817024"/>
              <a:ext cx="412953" cy="6521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>
              <a:stCxn id="14" idx="6"/>
              <a:endCxn id="15" idx="2"/>
            </p:cNvCxnSpPr>
            <p:nvPr/>
          </p:nvCxnSpPr>
          <p:spPr>
            <a:xfrm flipV="1">
              <a:off x="2148814" y="3456672"/>
              <a:ext cx="412953" cy="10125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>
              <a:stCxn id="13" idx="6"/>
              <a:endCxn id="16" idx="2"/>
            </p:cNvCxnSpPr>
            <p:nvPr/>
          </p:nvCxnSpPr>
          <p:spPr>
            <a:xfrm flipV="1">
              <a:off x="2148814" y="3817024"/>
              <a:ext cx="412953" cy="2965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13" idx="6"/>
              <a:endCxn id="15" idx="2"/>
            </p:cNvCxnSpPr>
            <p:nvPr/>
          </p:nvCxnSpPr>
          <p:spPr>
            <a:xfrm flipV="1">
              <a:off x="2148814" y="3456672"/>
              <a:ext cx="412953" cy="6569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12" idx="6"/>
              <a:endCxn id="15" idx="2"/>
            </p:cNvCxnSpPr>
            <p:nvPr/>
          </p:nvCxnSpPr>
          <p:spPr>
            <a:xfrm flipV="1">
              <a:off x="2148814" y="3456672"/>
              <a:ext cx="412953" cy="3013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>
              <a:stCxn id="12" idx="6"/>
              <a:endCxn id="16" idx="2"/>
            </p:cNvCxnSpPr>
            <p:nvPr/>
          </p:nvCxnSpPr>
          <p:spPr>
            <a:xfrm>
              <a:off x="2148814" y="3758024"/>
              <a:ext cx="412953" cy="59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>
              <a:stCxn id="11" idx="6"/>
              <a:endCxn id="15" idx="2"/>
            </p:cNvCxnSpPr>
            <p:nvPr/>
          </p:nvCxnSpPr>
          <p:spPr>
            <a:xfrm>
              <a:off x="2148814" y="3402425"/>
              <a:ext cx="412953" cy="542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stCxn id="11" idx="6"/>
              <a:endCxn id="17" idx="2"/>
            </p:cNvCxnSpPr>
            <p:nvPr/>
          </p:nvCxnSpPr>
          <p:spPr>
            <a:xfrm>
              <a:off x="2148814" y="3402425"/>
              <a:ext cx="412953" cy="77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stCxn id="10" idx="6"/>
              <a:endCxn id="16" idx="2"/>
            </p:cNvCxnSpPr>
            <p:nvPr/>
          </p:nvCxnSpPr>
          <p:spPr>
            <a:xfrm>
              <a:off x="2148814" y="3046828"/>
              <a:ext cx="412953" cy="7701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stCxn id="10" idx="6"/>
              <a:endCxn id="17" idx="2"/>
            </p:cNvCxnSpPr>
            <p:nvPr/>
          </p:nvCxnSpPr>
          <p:spPr>
            <a:xfrm>
              <a:off x="2148814" y="3046828"/>
              <a:ext cx="412953" cy="11305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6" name="encoder输出typo"/>
          <p:cNvGrpSpPr/>
          <p:nvPr/>
        </p:nvGrpSpPr>
        <p:grpSpPr>
          <a:xfrm>
            <a:off x="4164199" y="2752058"/>
            <a:ext cx="561339" cy="1846261"/>
            <a:chOff x="4566535" y="2752058"/>
            <a:chExt cx="561339" cy="1846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文本框 417"/>
                <p:cNvSpPr txBox="1"/>
                <p:nvPr/>
              </p:nvSpPr>
              <p:spPr>
                <a:xfrm>
                  <a:off x="4589778" y="2752058"/>
                  <a:ext cx="538096" cy="3203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8" name="文本框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9778" y="2752058"/>
                  <a:ext cx="538096" cy="320344"/>
                </a:xfrm>
                <a:prstGeom prst="rect">
                  <a:avLst/>
                </a:prstGeom>
                <a:blipFill>
                  <a:blip r:embed="rId5"/>
                  <a:stretch>
                    <a:fillRect l="-14773" r="-1136" b="-169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文本框 418"/>
                <p:cNvSpPr txBox="1"/>
                <p:nvPr/>
              </p:nvSpPr>
              <p:spPr>
                <a:xfrm>
                  <a:off x="4566535" y="4278873"/>
                  <a:ext cx="541430" cy="3194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9" name="文本框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535" y="4278873"/>
                  <a:ext cx="541430" cy="319446"/>
                </a:xfrm>
                <a:prstGeom prst="rect">
                  <a:avLst/>
                </a:prstGeom>
                <a:blipFill>
                  <a:blip r:embed="rId6"/>
                  <a:stretch>
                    <a:fillRect l="-13483" b="-1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6" name="encoder输出层"/>
          <p:cNvGrpSpPr/>
          <p:nvPr/>
        </p:nvGrpSpPr>
        <p:grpSpPr>
          <a:xfrm>
            <a:off x="3502653" y="2574409"/>
            <a:ext cx="652346" cy="2675582"/>
            <a:chOff x="3904989" y="2574409"/>
            <a:chExt cx="652346" cy="2675582"/>
          </a:xfrm>
        </p:grpSpPr>
        <p:sp>
          <p:nvSpPr>
            <p:cNvPr id="118" name="椭圆 117"/>
            <p:cNvSpPr/>
            <p:nvPr/>
          </p:nvSpPr>
          <p:spPr>
            <a:xfrm flipH="1">
              <a:off x="4282034" y="2574409"/>
              <a:ext cx="275301" cy="27530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flipH="1">
              <a:off x="4282034" y="2939514"/>
              <a:ext cx="275301" cy="2753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6" name="直接连接符 125"/>
            <p:cNvCxnSpPr>
              <a:stCxn id="118" idx="6"/>
              <a:endCxn id="123" idx="2"/>
            </p:cNvCxnSpPr>
            <p:nvPr/>
          </p:nvCxnSpPr>
          <p:spPr>
            <a:xfrm flipH="1">
              <a:off x="3904990" y="2712060"/>
              <a:ext cx="377043" cy="6822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>
              <a:stCxn id="120" idx="6"/>
              <a:endCxn id="125" idx="2"/>
            </p:cNvCxnSpPr>
            <p:nvPr/>
          </p:nvCxnSpPr>
          <p:spPr>
            <a:xfrm flipH="1">
              <a:off x="3904990" y="3077165"/>
              <a:ext cx="377043" cy="1037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>
              <a:stCxn id="120" idx="6"/>
              <a:endCxn id="123" idx="2"/>
            </p:cNvCxnSpPr>
            <p:nvPr/>
          </p:nvCxnSpPr>
          <p:spPr>
            <a:xfrm flipH="1">
              <a:off x="3904990" y="3077165"/>
              <a:ext cx="377043" cy="317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>
              <a:stCxn id="120" idx="6"/>
              <a:endCxn id="124" idx="2"/>
            </p:cNvCxnSpPr>
            <p:nvPr/>
          </p:nvCxnSpPr>
          <p:spPr>
            <a:xfrm flipH="1">
              <a:off x="3904990" y="3077165"/>
              <a:ext cx="377043" cy="677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>
              <a:stCxn id="118" idx="6"/>
              <a:endCxn id="124" idx="2"/>
            </p:cNvCxnSpPr>
            <p:nvPr/>
          </p:nvCxnSpPr>
          <p:spPr>
            <a:xfrm flipH="1">
              <a:off x="3904990" y="2712060"/>
              <a:ext cx="377043" cy="10426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>
              <a:stCxn id="118" idx="6"/>
              <a:endCxn id="125" idx="2"/>
            </p:cNvCxnSpPr>
            <p:nvPr/>
          </p:nvCxnSpPr>
          <p:spPr>
            <a:xfrm flipH="1">
              <a:off x="3904990" y="2712060"/>
              <a:ext cx="377043" cy="14029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椭圆 201"/>
            <p:cNvSpPr/>
            <p:nvPr/>
          </p:nvSpPr>
          <p:spPr>
            <a:xfrm flipH="1" flipV="1">
              <a:off x="4279452" y="4974690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/>
            <p:cNvSpPr/>
            <p:nvPr/>
          </p:nvSpPr>
          <p:spPr>
            <a:xfrm flipH="1" flipV="1">
              <a:off x="4279451" y="4620838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 flipH="1" flipV="1">
              <a:off x="4282033" y="3946054"/>
              <a:ext cx="275302" cy="275301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5" name="直接连接符 204"/>
            <p:cNvCxnSpPr>
              <a:stCxn id="202" idx="6"/>
              <a:endCxn id="125" idx="2"/>
            </p:cNvCxnSpPr>
            <p:nvPr/>
          </p:nvCxnSpPr>
          <p:spPr>
            <a:xfrm flipH="1" flipV="1">
              <a:off x="3904989" y="4115048"/>
              <a:ext cx="374463" cy="997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203" idx="6"/>
              <a:endCxn id="123" idx="2"/>
            </p:cNvCxnSpPr>
            <p:nvPr/>
          </p:nvCxnSpPr>
          <p:spPr>
            <a:xfrm flipH="1" flipV="1">
              <a:off x="3904989" y="3394344"/>
              <a:ext cx="374462" cy="13641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04" idx="6"/>
              <a:endCxn id="123" idx="2"/>
            </p:cNvCxnSpPr>
            <p:nvPr/>
          </p:nvCxnSpPr>
          <p:spPr>
            <a:xfrm flipH="1" flipV="1">
              <a:off x="3904990" y="3394344"/>
              <a:ext cx="377043" cy="6893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204" idx="6"/>
              <a:endCxn id="124" idx="2"/>
            </p:cNvCxnSpPr>
            <p:nvPr/>
          </p:nvCxnSpPr>
          <p:spPr>
            <a:xfrm flipH="1" flipV="1">
              <a:off x="3904990" y="3754696"/>
              <a:ext cx="377043" cy="329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204" idx="6"/>
              <a:endCxn id="125" idx="2"/>
            </p:cNvCxnSpPr>
            <p:nvPr/>
          </p:nvCxnSpPr>
          <p:spPr>
            <a:xfrm flipH="1">
              <a:off x="3904990" y="4083705"/>
              <a:ext cx="377043" cy="31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203" idx="6"/>
              <a:endCxn id="125" idx="2"/>
            </p:cNvCxnSpPr>
            <p:nvPr/>
          </p:nvCxnSpPr>
          <p:spPr>
            <a:xfrm flipH="1" flipV="1">
              <a:off x="3904989" y="4115048"/>
              <a:ext cx="374462" cy="643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203" idx="6"/>
              <a:endCxn id="124" idx="2"/>
            </p:cNvCxnSpPr>
            <p:nvPr/>
          </p:nvCxnSpPr>
          <p:spPr>
            <a:xfrm flipH="1" flipV="1">
              <a:off x="3904989" y="3754697"/>
              <a:ext cx="374462" cy="10037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202" idx="6"/>
              <a:endCxn id="124" idx="2"/>
            </p:cNvCxnSpPr>
            <p:nvPr/>
          </p:nvCxnSpPr>
          <p:spPr>
            <a:xfrm flipH="1" flipV="1">
              <a:off x="3904989" y="3754697"/>
              <a:ext cx="374463" cy="1357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202" idx="6"/>
              <a:endCxn id="123" idx="2"/>
            </p:cNvCxnSpPr>
            <p:nvPr/>
          </p:nvCxnSpPr>
          <p:spPr>
            <a:xfrm flipH="1" flipV="1">
              <a:off x="3904989" y="3394344"/>
              <a:ext cx="374463" cy="17179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椭圆 419"/>
            <p:cNvSpPr/>
            <p:nvPr/>
          </p:nvSpPr>
          <p:spPr>
            <a:xfrm flipH="1">
              <a:off x="4279452" y="3613235"/>
              <a:ext cx="275301" cy="275301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1" name="直接连接符 420"/>
            <p:cNvCxnSpPr>
              <a:stCxn id="420" idx="6"/>
              <a:endCxn id="123" idx="2"/>
            </p:cNvCxnSpPr>
            <p:nvPr/>
          </p:nvCxnSpPr>
          <p:spPr>
            <a:xfrm flipH="1" flipV="1">
              <a:off x="3904990" y="3394344"/>
              <a:ext cx="374462" cy="356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接连接符 423"/>
            <p:cNvCxnSpPr>
              <a:stCxn id="420" idx="6"/>
              <a:endCxn id="124" idx="2"/>
            </p:cNvCxnSpPr>
            <p:nvPr/>
          </p:nvCxnSpPr>
          <p:spPr>
            <a:xfrm flipH="1">
              <a:off x="3904990" y="3750885"/>
              <a:ext cx="374462" cy="38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/>
            <p:cNvCxnSpPr>
              <a:stCxn id="420" idx="6"/>
              <a:endCxn id="125" idx="2"/>
            </p:cNvCxnSpPr>
            <p:nvPr/>
          </p:nvCxnSpPr>
          <p:spPr>
            <a:xfrm flipH="1">
              <a:off x="3904990" y="3750885"/>
              <a:ext cx="374462" cy="3641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椭圆 564"/>
            <p:cNvSpPr/>
            <p:nvPr/>
          </p:nvSpPr>
          <p:spPr>
            <a:xfrm flipH="1" flipV="1">
              <a:off x="4279451" y="4278873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7" name="直接连接符 566"/>
            <p:cNvCxnSpPr>
              <a:stCxn id="565" idx="6"/>
              <a:endCxn id="123" idx="2"/>
            </p:cNvCxnSpPr>
            <p:nvPr/>
          </p:nvCxnSpPr>
          <p:spPr>
            <a:xfrm flipH="1" flipV="1">
              <a:off x="3904989" y="3394344"/>
              <a:ext cx="374462" cy="1022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接连接符 569"/>
            <p:cNvCxnSpPr>
              <a:stCxn id="565" idx="6"/>
              <a:endCxn id="124" idx="2"/>
            </p:cNvCxnSpPr>
            <p:nvPr/>
          </p:nvCxnSpPr>
          <p:spPr>
            <a:xfrm flipH="1" flipV="1">
              <a:off x="3904989" y="3754697"/>
              <a:ext cx="374462" cy="6618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接连接符 572"/>
            <p:cNvCxnSpPr>
              <a:stCxn id="565" idx="6"/>
              <a:endCxn id="125" idx="2"/>
            </p:cNvCxnSpPr>
            <p:nvPr/>
          </p:nvCxnSpPr>
          <p:spPr>
            <a:xfrm flipH="1" flipV="1">
              <a:off x="3904989" y="4115048"/>
              <a:ext cx="374462" cy="3014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2" name="encoder外框"/>
              <p:cNvSpPr/>
              <p:nvPr/>
            </p:nvSpPr>
            <p:spPr>
              <a:xfrm>
                <a:off x="804672" y="2089381"/>
                <a:ext cx="4290375" cy="344728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Encoder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2" name="encoder外框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72" y="2089381"/>
                <a:ext cx="4290375" cy="344728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0" name="encoder蒙版"/>
          <p:cNvSpPr/>
          <p:nvPr/>
        </p:nvSpPr>
        <p:spPr>
          <a:xfrm>
            <a:off x="804672" y="2093976"/>
            <a:ext cx="4290375" cy="3447288"/>
          </a:xfrm>
          <a:prstGeom prst="roundRect">
            <a:avLst/>
          </a:prstGeom>
          <a:solidFill>
            <a:srgbClr val="BFBFB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6" name="OG legend"/>
          <p:cNvGrpSpPr/>
          <p:nvPr/>
        </p:nvGrpSpPr>
        <p:grpSpPr>
          <a:xfrm>
            <a:off x="845170" y="5934342"/>
            <a:ext cx="1482979" cy="646331"/>
            <a:chOff x="845170" y="5934342"/>
            <a:chExt cx="1482979" cy="646331"/>
          </a:xfrm>
        </p:grpSpPr>
        <p:sp>
          <p:nvSpPr>
            <p:cNvPr id="132" name="椭圆 131"/>
            <p:cNvSpPr/>
            <p:nvPr/>
          </p:nvSpPr>
          <p:spPr>
            <a:xfrm>
              <a:off x="845170" y="6120430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6664" y="5934342"/>
              <a:ext cx="1201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observed genes </a:t>
              </a:r>
              <a:endParaRPr lang="zh-CN" altLang="en-US" dirty="0"/>
            </a:p>
          </p:txBody>
        </p:sp>
      </p:grpSp>
      <p:grpSp>
        <p:nvGrpSpPr>
          <p:cNvPr id="22" name="UDP legend"/>
          <p:cNvGrpSpPr/>
          <p:nvPr/>
        </p:nvGrpSpPr>
        <p:grpSpPr>
          <a:xfrm>
            <a:off x="2317749" y="5881216"/>
            <a:ext cx="2279845" cy="923330"/>
            <a:chOff x="4376506" y="5932323"/>
            <a:chExt cx="1780454" cy="923330"/>
          </a:xfrm>
        </p:grpSpPr>
        <p:sp>
          <p:nvSpPr>
            <p:cNvPr id="138" name="椭圆 137"/>
            <p:cNvSpPr/>
            <p:nvPr/>
          </p:nvSpPr>
          <p:spPr>
            <a:xfrm flipH="1">
              <a:off x="4376506" y="6120430"/>
              <a:ext cx="223564" cy="2717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21" name="UCP legend"/>
          <p:cNvGrpSpPr/>
          <p:nvPr/>
        </p:nvGrpSpPr>
        <p:grpSpPr>
          <a:xfrm>
            <a:off x="6117926" y="5879384"/>
            <a:ext cx="1896260" cy="923330"/>
            <a:chOff x="6071533" y="5934970"/>
            <a:chExt cx="1896260" cy="923330"/>
          </a:xfrm>
        </p:grpSpPr>
        <p:sp>
          <p:nvSpPr>
            <p:cNvPr id="142" name="椭圆 141"/>
            <p:cNvSpPr/>
            <p:nvPr/>
          </p:nvSpPr>
          <p:spPr>
            <a:xfrm flipH="1" flipV="1">
              <a:off x="6071533" y="6116858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6379986" y="5934970"/>
              <a:ext cx="1587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73" name="SCP legend"/>
          <p:cNvGrpSpPr/>
          <p:nvPr/>
        </p:nvGrpSpPr>
        <p:grpSpPr>
          <a:xfrm>
            <a:off x="8014186" y="5874908"/>
            <a:ext cx="2279845" cy="923330"/>
            <a:chOff x="4376506" y="5932323"/>
            <a:chExt cx="1780454" cy="923330"/>
          </a:xfrm>
        </p:grpSpPr>
        <p:sp>
          <p:nvSpPr>
            <p:cNvPr id="174" name="椭圆 173"/>
            <p:cNvSpPr/>
            <p:nvPr/>
          </p:nvSpPr>
          <p:spPr>
            <a:xfrm flipH="1">
              <a:off x="4376506" y="6120430"/>
              <a:ext cx="209885" cy="273558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69" name="SDP legend"/>
          <p:cNvGrpSpPr/>
          <p:nvPr/>
        </p:nvGrpSpPr>
        <p:grpSpPr>
          <a:xfrm>
            <a:off x="4143806" y="5881213"/>
            <a:ext cx="2279846" cy="923330"/>
            <a:chOff x="4376505" y="5932323"/>
            <a:chExt cx="1780455" cy="923330"/>
          </a:xfrm>
        </p:grpSpPr>
        <p:sp>
          <p:nvSpPr>
            <p:cNvPr id="170" name="椭圆 169"/>
            <p:cNvSpPr/>
            <p:nvPr/>
          </p:nvSpPr>
          <p:spPr>
            <a:xfrm flipH="1">
              <a:off x="4376505" y="6120430"/>
              <a:ext cx="209885" cy="271729"/>
            </a:xfrm>
            <a:prstGeom prst="ellips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文本框 17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577" name="encoder输出层放大"/>
          <p:cNvGrpSpPr/>
          <p:nvPr/>
        </p:nvGrpSpPr>
        <p:grpSpPr>
          <a:xfrm>
            <a:off x="4196536" y="192437"/>
            <a:ext cx="2570023" cy="6419976"/>
            <a:chOff x="3904989" y="2574409"/>
            <a:chExt cx="1071080" cy="2675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8" name="椭圆 577"/>
                <p:cNvSpPr/>
                <p:nvPr/>
              </p:nvSpPr>
              <p:spPr>
                <a:xfrm flipH="1">
                  <a:off x="4282034" y="2574409"/>
                  <a:ext cx="694035" cy="275301"/>
                </a:xfrm>
                <a:prstGeom prst="ellipse">
                  <a:avLst/>
                </a:prstGeom>
                <a:solidFill>
                  <a:srgbClr val="F0F03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78" name="椭圆 57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82034" y="2574409"/>
                  <a:ext cx="694035" cy="275301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9" name="椭圆 578"/>
                <p:cNvSpPr/>
                <p:nvPr/>
              </p:nvSpPr>
              <p:spPr>
                <a:xfrm flipH="1">
                  <a:off x="4282034" y="2939514"/>
                  <a:ext cx="694035" cy="275301"/>
                </a:xfrm>
                <a:prstGeom prst="ellipse">
                  <a:avLst/>
                </a:prstGeom>
                <a:solidFill>
                  <a:srgbClr val="F4B183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𝑛𝑑</m:t>
                            </m:r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𝑛𝑑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sz="14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579" name="椭圆 57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82034" y="2939514"/>
                  <a:ext cx="694035" cy="275301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0" name="直接连接符 579"/>
            <p:cNvCxnSpPr>
              <a:stCxn id="578" idx="6"/>
            </p:cNvCxnSpPr>
            <p:nvPr/>
          </p:nvCxnSpPr>
          <p:spPr>
            <a:xfrm flipH="1">
              <a:off x="3904990" y="2712059"/>
              <a:ext cx="377044" cy="6822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接连接符 580"/>
            <p:cNvCxnSpPr>
              <a:stCxn id="579" idx="6"/>
            </p:cNvCxnSpPr>
            <p:nvPr/>
          </p:nvCxnSpPr>
          <p:spPr>
            <a:xfrm flipH="1">
              <a:off x="3904990" y="3077164"/>
              <a:ext cx="377043" cy="1037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直接连接符 581"/>
            <p:cNvCxnSpPr>
              <a:stCxn id="579" idx="6"/>
            </p:cNvCxnSpPr>
            <p:nvPr/>
          </p:nvCxnSpPr>
          <p:spPr>
            <a:xfrm flipH="1">
              <a:off x="3904992" y="3077164"/>
              <a:ext cx="377041" cy="317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直接连接符 582"/>
            <p:cNvCxnSpPr>
              <a:stCxn id="579" idx="6"/>
            </p:cNvCxnSpPr>
            <p:nvPr/>
          </p:nvCxnSpPr>
          <p:spPr>
            <a:xfrm flipH="1">
              <a:off x="3904990" y="3077164"/>
              <a:ext cx="377043" cy="6775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直接连接符 583"/>
            <p:cNvCxnSpPr>
              <a:stCxn id="578" idx="6"/>
            </p:cNvCxnSpPr>
            <p:nvPr/>
          </p:nvCxnSpPr>
          <p:spPr>
            <a:xfrm flipH="1">
              <a:off x="3904990" y="2712059"/>
              <a:ext cx="377044" cy="10426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直接连接符 584"/>
            <p:cNvCxnSpPr>
              <a:stCxn id="578" idx="6"/>
            </p:cNvCxnSpPr>
            <p:nvPr/>
          </p:nvCxnSpPr>
          <p:spPr>
            <a:xfrm flipH="1">
              <a:off x="3904990" y="2712059"/>
              <a:ext cx="377044" cy="14029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6" name="椭圆 585"/>
                <p:cNvSpPr/>
                <p:nvPr/>
              </p:nvSpPr>
              <p:spPr>
                <a:xfrm flipH="1">
                  <a:off x="4279451" y="4974690"/>
                  <a:ext cx="553709" cy="275301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586" name="椭圆 5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79451" y="4974690"/>
                  <a:ext cx="553709" cy="275301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7" name="椭圆 586"/>
                <p:cNvSpPr/>
                <p:nvPr/>
              </p:nvSpPr>
              <p:spPr>
                <a:xfrm flipH="1">
                  <a:off x="4279451" y="4620838"/>
                  <a:ext cx="553710" cy="275301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𝑛𝑑</m:t>
                                    </m:r>
                                    <m:r>
                                      <a:rPr lang="en-US" altLang="zh-CN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𝑛𝑑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sz="1600" dirty="0">
                    <a:solidFill>
                      <a:prstClr val="white"/>
                    </a:solidFill>
                  </a:endParaRPr>
                </a:p>
              </p:txBody>
            </p:sp>
          </mc:Choice>
          <mc:Fallback xmlns="">
            <p:sp>
              <p:nvSpPr>
                <p:cNvPr id="587" name="椭圆 5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79451" y="4620838"/>
                  <a:ext cx="553710" cy="275301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8" name="椭圆 587"/>
                <p:cNvSpPr/>
                <p:nvPr/>
              </p:nvSpPr>
              <p:spPr>
                <a:xfrm flipH="1">
                  <a:off x="4282032" y="3946054"/>
                  <a:ext cx="551129" cy="275301"/>
                </a:xfrm>
                <a:prstGeom prst="ellipse">
                  <a:avLst/>
                </a:prstGeom>
                <a:solidFill>
                  <a:srgbClr val="FF643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88" name="椭圆 5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82032" y="3946054"/>
                  <a:ext cx="551129" cy="275301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9" name="直接连接符 588"/>
            <p:cNvCxnSpPr>
              <a:stCxn id="586" idx="6"/>
            </p:cNvCxnSpPr>
            <p:nvPr/>
          </p:nvCxnSpPr>
          <p:spPr>
            <a:xfrm flipH="1" flipV="1">
              <a:off x="3904989" y="4115048"/>
              <a:ext cx="374462" cy="997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直接连接符 589"/>
            <p:cNvCxnSpPr>
              <a:stCxn id="587" idx="6"/>
            </p:cNvCxnSpPr>
            <p:nvPr/>
          </p:nvCxnSpPr>
          <p:spPr>
            <a:xfrm flipH="1" flipV="1">
              <a:off x="3904989" y="3394345"/>
              <a:ext cx="374462" cy="13641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直接连接符 590"/>
            <p:cNvCxnSpPr>
              <a:stCxn id="588" idx="6"/>
            </p:cNvCxnSpPr>
            <p:nvPr/>
          </p:nvCxnSpPr>
          <p:spPr>
            <a:xfrm flipH="1" flipV="1">
              <a:off x="3904990" y="3394344"/>
              <a:ext cx="377043" cy="6893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直接连接符 591"/>
            <p:cNvCxnSpPr>
              <a:stCxn id="588" idx="6"/>
            </p:cNvCxnSpPr>
            <p:nvPr/>
          </p:nvCxnSpPr>
          <p:spPr>
            <a:xfrm flipH="1" flipV="1">
              <a:off x="3904990" y="3754696"/>
              <a:ext cx="377043" cy="3290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直接连接符 592"/>
            <p:cNvCxnSpPr>
              <a:stCxn id="588" idx="6"/>
            </p:cNvCxnSpPr>
            <p:nvPr/>
          </p:nvCxnSpPr>
          <p:spPr>
            <a:xfrm flipH="1">
              <a:off x="3904990" y="4083705"/>
              <a:ext cx="377043" cy="31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直接连接符 593"/>
            <p:cNvCxnSpPr>
              <a:stCxn id="587" idx="6"/>
            </p:cNvCxnSpPr>
            <p:nvPr/>
          </p:nvCxnSpPr>
          <p:spPr>
            <a:xfrm flipH="1" flipV="1">
              <a:off x="3904989" y="4115048"/>
              <a:ext cx="374462" cy="643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直接连接符 594"/>
            <p:cNvCxnSpPr>
              <a:stCxn id="587" idx="6"/>
            </p:cNvCxnSpPr>
            <p:nvPr/>
          </p:nvCxnSpPr>
          <p:spPr>
            <a:xfrm flipH="1" flipV="1">
              <a:off x="3904989" y="3754697"/>
              <a:ext cx="374462" cy="10037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直接连接符 595"/>
            <p:cNvCxnSpPr>
              <a:stCxn id="586" idx="6"/>
            </p:cNvCxnSpPr>
            <p:nvPr/>
          </p:nvCxnSpPr>
          <p:spPr>
            <a:xfrm flipH="1" flipV="1">
              <a:off x="3904989" y="3754697"/>
              <a:ext cx="374462" cy="13576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直接连接符 596"/>
            <p:cNvCxnSpPr>
              <a:stCxn id="586" idx="6"/>
            </p:cNvCxnSpPr>
            <p:nvPr/>
          </p:nvCxnSpPr>
          <p:spPr>
            <a:xfrm flipH="1" flipV="1">
              <a:off x="3904989" y="3394344"/>
              <a:ext cx="374462" cy="17179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8" name="椭圆 597"/>
                <p:cNvSpPr/>
                <p:nvPr/>
              </p:nvSpPr>
              <p:spPr>
                <a:xfrm flipH="1">
                  <a:off x="4279452" y="3613235"/>
                  <a:ext cx="553710" cy="275301"/>
                </a:xfrm>
                <a:prstGeom prst="ellipse">
                  <a:avLst/>
                </a:prstGeom>
                <a:solidFill>
                  <a:srgbClr val="FF643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98" name="椭圆 59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4279452" y="3613235"/>
                  <a:ext cx="553710" cy="275301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9" name="直接连接符 598"/>
            <p:cNvCxnSpPr>
              <a:stCxn id="598" idx="6"/>
            </p:cNvCxnSpPr>
            <p:nvPr/>
          </p:nvCxnSpPr>
          <p:spPr>
            <a:xfrm flipH="1" flipV="1">
              <a:off x="3904990" y="3394345"/>
              <a:ext cx="374462" cy="3565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直接连接符 599"/>
            <p:cNvCxnSpPr>
              <a:stCxn id="598" idx="6"/>
            </p:cNvCxnSpPr>
            <p:nvPr/>
          </p:nvCxnSpPr>
          <p:spPr>
            <a:xfrm flipH="1">
              <a:off x="3904990" y="3750886"/>
              <a:ext cx="374462" cy="38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直接连接符 600"/>
            <p:cNvCxnSpPr>
              <a:stCxn id="598" idx="6"/>
            </p:cNvCxnSpPr>
            <p:nvPr/>
          </p:nvCxnSpPr>
          <p:spPr>
            <a:xfrm flipH="1">
              <a:off x="3904990" y="3750886"/>
              <a:ext cx="374462" cy="3641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2" name="椭圆 601"/>
            <p:cNvSpPr/>
            <p:nvPr/>
          </p:nvSpPr>
          <p:spPr>
            <a:xfrm flipH="1">
              <a:off x="4279451" y="4278873"/>
              <a:ext cx="553710" cy="275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i="1" dirty="0">
                  <a:solidFill>
                    <a:schemeClr val="tx1"/>
                  </a:solidFill>
                  <a:latin typeface="Cambria Math" panose="02040503050406030204" pitchFamily="18" charset="0"/>
                </a:rPr>
                <a:t>…</a:t>
              </a:r>
              <a:endParaRPr lang="zh-CN" altLang="en-US" sz="2400" i="1" dirty="0">
                <a:solidFill>
                  <a:schemeClr val="tx1"/>
                </a:solidFill>
                <a:latin typeface="Cambria Math" panose="02040503050406030204" pitchFamily="18" charset="0"/>
              </a:endParaRPr>
            </a:p>
          </p:txBody>
        </p:sp>
        <p:cxnSp>
          <p:nvCxnSpPr>
            <p:cNvPr id="603" name="直接连接符 602"/>
            <p:cNvCxnSpPr>
              <a:stCxn id="602" idx="6"/>
            </p:cNvCxnSpPr>
            <p:nvPr/>
          </p:nvCxnSpPr>
          <p:spPr>
            <a:xfrm flipH="1" flipV="1">
              <a:off x="3904989" y="3394345"/>
              <a:ext cx="374462" cy="10221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直接连接符 603"/>
            <p:cNvCxnSpPr>
              <a:stCxn id="602" idx="6"/>
            </p:cNvCxnSpPr>
            <p:nvPr/>
          </p:nvCxnSpPr>
          <p:spPr>
            <a:xfrm flipH="1" flipV="1">
              <a:off x="3904989" y="3754697"/>
              <a:ext cx="374462" cy="6618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直接连接符 604"/>
            <p:cNvCxnSpPr>
              <a:stCxn id="602" idx="6"/>
            </p:cNvCxnSpPr>
            <p:nvPr/>
          </p:nvCxnSpPr>
          <p:spPr>
            <a:xfrm flipH="1" flipV="1">
              <a:off x="3904989" y="4115048"/>
              <a:ext cx="374462" cy="3014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7" name="encoder输出层disc"/>
          <p:cNvSpPr/>
          <p:nvPr/>
        </p:nvSpPr>
        <p:spPr>
          <a:xfrm>
            <a:off x="4878582" y="73152"/>
            <a:ext cx="2610354" cy="1884619"/>
          </a:xfrm>
          <a:prstGeom prst="round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800" dirty="0">
                <a:solidFill>
                  <a:schemeClr val="tx1"/>
                </a:solidFill>
              </a:rPr>
              <a:t>Disc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608" name="encoder输出层cont"/>
          <p:cNvSpPr/>
          <p:nvPr/>
        </p:nvSpPr>
        <p:spPr>
          <a:xfrm>
            <a:off x="4856729" y="2523873"/>
            <a:ext cx="2275539" cy="4250143"/>
          </a:xfrm>
          <a:prstGeom prst="roundRect">
            <a:avLst/>
          </a:prstGeom>
          <a:solidFill>
            <a:srgbClr val="FFC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800" dirty="0" err="1">
                <a:solidFill>
                  <a:schemeClr val="tx1"/>
                </a:solidFill>
              </a:rPr>
              <a:t>Cont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463" name="supervise"/>
          <p:cNvGrpSpPr/>
          <p:nvPr/>
        </p:nvGrpSpPr>
        <p:grpSpPr>
          <a:xfrm>
            <a:off x="4963312" y="853013"/>
            <a:ext cx="4251808" cy="3670602"/>
            <a:chOff x="4963312" y="853013"/>
            <a:chExt cx="4251808" cy="3670602"/>
          </a:xfrm>
        </p:grpSpPr>
        <p:grpSp>
          <p:nvGrpSpPr>
            <p:cNvPr id="462" name="组合 461"/>
            <p:cNvGrpSpPr/>
            <p:nvPr/>
          </p:nvGrpSpPr>
          <p:grpSpPr>
            <a:xfrm>
              <a:off x="4963312" y="853013"/>
              <a:ext cx="4251808" cy="3670602"/>
              <a:chOff x="4963312" y="853013"/>
              <a:chExt cx="4251808" cy="3670602"/>
            </a:xfrm>
          </p:grpSpPr>
          <p:sp>
            <p:nvSpPr>
              <p:cNvPr id="162" name="encoder输出层supe"/>
              <p:cNvSpPr/>
              <p:nvPr/>
            </p:nvSpPr>
            <p:spPr>
              <a:xfrm>
                <a:off x="4963312" y="853013"/>
                <a:ext cx="4251808" cy="3670602"/>
              </a:xfrm>
              <a:prstGeom prst="roundRect">
                <a:avLst/>
              </a:prstGeom>
              <a:solidFill>
                <a:srgbClr val="FF0000">
                  <a:alpha val="2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altLang="zh-CN" sz="2800" dirty="0">
                    <a:solidFill>
                      <a:schemeClr val="tx1"/>
                    </a:solidFill>
                  </a:rPr>
                  <a:t>Supervised</a:t>
                </a:r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78" name="图片 177">
                <a:extLst>
                  <a:ext uri="{FF2B5EF4-FFF2-40B4-BE49-F238E27FC236}">
                    <a16:creationId xmlns:a16="http://schemas.microsoft.com/office/drawing/2014/main" id="{92FDACEA-0D41-4404-B04C-31E4E5F82366}"/>
                  </a:ext>
                </a:extLst>
              </p:cNvPr>
              <p:cNvPicPr/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47" t="2984" r="11208" b="2769"/>
              <a:stretch/>
            </p:blipFill>
            <p:spPr>
              <a:xfrm>
                <a:off x="7879246" y="3062187"/>
                <a:ext cx="986790" cy="1261110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60" b="44335" l="654" r="23529"/>
                        </a14:imgEffect>
                      </a14:imgLayer>
                    </a14:imgProps>
                  </a:ext>
                </a:extLst>
              </a:blip>
              <a:srcRect l="995" t="10059" r="76199" b="56723"/>
              <a:stretch/>
            </p:blipFill>
            <p:spPr>
              <a:xfrm>
                <a:off x="7899037" y="1046408"/>
                <a:ext cx="883246" cy="853441"/>
              </a:xfrm>
              <a:prstGeom prst="rect">
                <a:avLst/>
              </a:prstGeom>
            </p:spPr>
          </p:pic>
        </p:grpSp>
        <p:cxnSp>
          <p:nvCxnSpPr>
            <p:cNvPr id="449" name="直接箭头连接符 448"/>
            <p:cNvCxnSpPr>
              <a:stCxn id="178" idx="1"/>
              <a:endCxn id="598" idx="2"/>
            </p:cNvCxnSpPr>
            <p:nvPr/>
          </p:nvCxnSpPr>
          <p:spPr>
            <a:xfrm flipH="1" flipV="1">
              <a:off x="6423658" y="3015356"/>
              <a:ext cx="1455588" cy="6773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直接箭头连接符 183"/>
            <p:cNvCxnSpPr>
              <a:stCxn id="178" idx="1"/>
              <a:endCxn id="588" idx="2"/>
            </p:cNvCxnSpPr>
            <p:nvPr/>
          </p:nvCxnSpPr>
          <p:spPr>
            <a:xfrm flipH="1">
              <a:off x="6423656" y="3692742"/>
              <a:ext cx="1455590" cy="12120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直接箭头连接符 187"/>
            <p:cNvCxnSpPr>
              <a:stCxn id="179" idx="1"/>
              <a:endCxn id="579" idx="2"/>
            </p:cNvCxnSpPr>
            <p:nvPr/>
          </p:nvCxnSpPr>
          <p:spPr>
            <a:xfrm flipH="1" flipV="1">
              <a:off x="6766559" y="1398783"/>
              <a:ext cx="1132478" cy="743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647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0" animBg="1"/>
      <p:bldP spid="610" grpId="1" animBg="1"/>
      <p:bldP spid="607" grpId="0" animBg="1"/>
      <p:bldP spid="607" grpId="1" animBg="1"/>
      <p:bldP spid="608" grpId="0" animBg="1"/>
      <p:bldP spid="60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BF0DD6-EA55-4F94-9A05-38459976C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b="8807"/>
          <a:stretch/>
        </p:blipFill>
        <p:spPr>
          <a:xfrm>
            <a:off x="3753058" y="1973178"/>
            <a:ext cx="2415131" cy="24625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45DF7F-008F-45EE-A49D-600E58CAE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626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5684F90-CE72-4DF6-979A-762BD246D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89" y="0"/>
            <a:ext cx="5366266" cy="6858000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:a16="http://schemas.microsoft.com/office/drawing/2014/main" id="{3496433B-8DBC-4A22-865D-36F6A98C4373}"/>
              </a:ext>
            </a:extLst>
          </p:cNvPr>
          <p:cNvSpPr/>
          <p:nvPr/>
        </p:nvSpPr>
        <p:spPr>
          <a:xfrm>
            <a:off x="9921247" y="3047000"/>
            <a:ext cx="1725273" cy="115588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err="1"/>
              <a:t>hECA</a:t>
            </a:r>
            <a:r>
              <a:rPr lang="en-US" altLang="zh-CN" sz="2800" b="1" dirty="0"/>
              <a:t>      </a:t>
            </a:r>
            <a:r>
              <a:rPr lang="en-US" altLang="zh-CN" sz="2800" b="1" dirty="0">
                <a:solidFill>
                  <a:schemeClr val="bg1"/>
                </a:solidFill>
              </a:rPr>
              <a:t>all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7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E2FA6-AC75-4B29-BD3E-37954879A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GOBP Score as Latent Representation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724F43-5CF5-4244-83DF-9C69E0C4E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62" y="1749425"/>
            <a:ext cx="6324600" cy="47434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0BD40B1-8916-4D2A-9E69-8E38E861711C}"/>
              </a:ext>
            </a:extLst>
          </p:cNvPr>
          <p:cNvSpPr/>
          <p:nvPr/>
        </p:nvSpPr>
        <p:spPr>
          <a:xfrm>
            <a:off x="3264225" y="1867067"/>
            <a:ext cx="3858127" cy="771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2,800 GOBP </a:t>
            </a:r>
            <a:r>
              <a:rPr lang="en-US" altLang="zh-CN" b="1" dirty="0" err="1">
                <a:solidFill>
                  <a:schemeClr val="tx1"/>
                </a:solidFill>
              </a:rPr>
              <a:t>AUCell</a:t>
            </a:r>
            <a:r>
              <a:rPr lang="en-US" altLang="zh-CN" b="1" dirty="0">
                <a:solidFill>
                  <a:schemeClr val="tx1"/>
                </a:solidFill>
              </a:rPr>
              <a:t> scores for </a:t>
            </a:r>
          </a:p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50,000 </a:t>
            </a:r>
            <a:r>
              <a:rPr lang="en-US" altLang="zh-CN" b="1" dirty="0" err="1">
                <a:solidFill>
                  <a:schemeClr val="tx1"/>
                </a:solidFill>
              </a:rPr>
              <a:t>hECA</a:t>
            </a:r>
            <a:r>
              <a:rPr lang="en-US" altLang="zh-CN" b="1" dirty="0">
                <a:solidFill>
                  <a:schemeClr val="tx1"/>
                </a:solidFill>
              </a:rPr>
              <a:t> cells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770757-8F72-4F82-9B71-D011B82599E8}"/>
              </a:ext>
            </a:extLst>
          </p:cNvPr>
          <p:cNvSpPr/>
          <p:nvPr/>
        </p:nvSpPr>
        <p:spPr>
          <a:xfrm>
            <a:off x="4451341" y="5659019"/>
            <a:ext cx="1291390" cy="3119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Cell types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DEA50D3-FE66-48C9-B4EE-C516A5F86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190" y="1252121"/>
            <a:ext cx="36576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64BDB77-B987-433F-B96B-FBD53CC8E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0" y="1512804"/>
            <a:ext cx="1884605" cy="2466079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6CEC11D6-12F7-45D4-8130-20414B55C980}"/>
              </a:ext>
            </a:extLst>
          </p:cNvPr>
          <p:cNvSpPr/>
          <p:nvPr/>
        </p:nvSpPr>
        <p:spPr>
          <a:xfrm>
            <a:off x="7073710" y="2171116"/>
            <a:ext cx="1331838" cy="52663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17AAAF3-323E-4496-8B2C-3DDBB3E7C676}"/>
              </a:ext>
            </a:extLst>
          </p:cNvPr>
          <p:cNvSpPr/>
          <p:nvPr/>
        </p:nvSpPr>
        <p:spPr>
          <a:xfrm>
            <a:off x="9580805" y="1590215"/>
            <a:ext cx="2366552" cy="652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</a:rPr>
              <a:t>30 most important BPs</a:t>
            </a:r>
            <a:endParaRPr lang="zh-CN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31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C4EE5F-A1AC-4A54-8B7E-ACB0CD185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b="7999"/>
          <a:stretch/>
        </p:blipFill>
        <p:spPr>
          <a:xfrm>
            <a:off x="3216443" y="321635"/>
            <a:ext cx="2740626" cy="279438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4A1A6-AC34-4107-B3FE-6063E843F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30" y="308140"/>
            <a:ext cx="3233752" cy="2794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B7E7477-89E1-43C7-935B-CC751097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01" y="3262497"/>
            <a:ext cx="3219823" cy="26954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30C1C43-8A57-4B51-8914-1747624EDC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b="8831"/>
          <a:stretch/>
        </p:blipFill>
        <p:spPr>
          <a:xfrm>
            <a:off x="3260438" y="3204577"/>
            <a:ext cx="2709247" cy="2779128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96B79DD3-5740-4980-A573-EDCBFF5730E8}"/>
              </a:ext>
            </a:extLst>
          </p:cNvPr>
          <p:cNvSpPr/>
          <p:nvPr/>
        </p:nvSpPr>
        <p:spPr>
          <a:xfrm rot="2739874">
            <a:off x="536623" y="3309717"/>
            <a:ext cx="491220" cy="13242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8D8BF71-C9A6-44D7-A03B-694C1D74370D}"/>
              </a:ext>
            </a:extLst>
          </p:cNvPr>
          <p:cNvSpPr/>
          <p:nvPr/>
        </p:nvSpPr>
        <p:spPr>
          <a:xfrm rot="2739874">
            <a:off x="3724218" y="3309716"/>
            <a:ext cx="491220" cy="132423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8C7A3F9-E57B-4017-99B9-757B88F1A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8" b="8947"/>
          <a:stretch/>
        </p:blipFill>
        <p:spPr>
          <a:xfrm>
            <a:off x="9196349" y="283473"/>
            <a:ext cx="2757128" cy="28190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5375B1-E65A-4168-BDED-26BD9B3B6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533" y="368193"/>
            <a:ext cx="3321999" cy="2747826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A8ED09D-BC17-4839-AE62-E840B357DDDE}"/>
              </a:ext>
            </a:extLst>
          </p:cNvPr>
          <p:cNvSpPr/>
          <p:nvPr/>
        </p:nvSpPr>
        <p:spPr>
          <a:xfrm>
            <a:off x="0" y="283473"/>
            <a:ext cx="5879432" cy="28656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6222EA1-70A1-45C3-AF32-63F25994348E}"/>
              </a:ext>
            </a:extLst>
          </p:cNvPr>
          <p:cNvSpPr/>
          <p:nvPr/>
        </p:nvSpPr>
        <p:spPr>
          <a:xfrm>
            <a:off x="0" y="3176337"/>
            <a:ext cx="5879432" cy="29190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DD749F38-AF9B-4D0A-87F1-F211D928B5A2}"/>
              </a:ext>
            </a:extLst>
          </p:cNvPr>
          <p:cNvSpPr/>
          <p:nvPr/>
        </p:nvSpPr>
        <p:spPr>
          <a:xfrm rot="19941343">
            <a:off x="7789074" y="709249"/>
            <a:ext cx="589222" cy="7623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8D89EAD-E16F-4379-BF9B-8D681995993B}"/>
              </a:ext>
            </a:extLst>
          </p:cNvPr>
          <p:cNvSpPr/>
          <p:nvPr/>
        </p:nvSpPr>
        <p:spPr>
          <a:xfrm rot="19941343">
            <a:off x="10949369" y="709249"/>
            <a:ext cx="589222" cy="7623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17F14EA-2BB0-459D-8CA4-503FD8FA7D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9" r="1755"/>
          <a:stretch/>
        </p:blipFill>
        <p:spPr>
          <a:xfrm>
            <a:off x="6033842" y="3429000"/>
            <a:ext cx="6053531" cy="263330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AFE3F95-DEB0-4739-A2B3-BB528BD8B5DC}"/>
              </a:ext>
            </a:extLst>
          </p:cNvPr>
          <p:cNvSpPr/>
          <p:nvPr/>
        </p:nvSpPr>
        <p:spPr>
          <a:xfrm>
            <a:off x="5903495" y="283473"/>
            <a:ext cx="5983705" cy="28656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126B279-97B1-4F45-89BB-DF4E91884846}"/>
              </a:ext>
            </a:extLst>
          </p:cNvPr>
          <p:cNvSpPr/>
          <p:nvPr/>
        </p:nvSpPr>
        <p:spPr>
          <a:xfrm>
            <a:off x="7519532" y="3965224"/>
            <a:ext cx="1427244" cy="34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Epithelial cells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011B018-16BD-4420-B5A2-2FC07187A53E}"/>
              </a:ext>
            </a:extLst>
          </p:cNvPr>
          <p:cNvSpPr/>
          <p:nvPr/>
        </p:nvSpPr>
        <p:spPr>
          <a:xfrm>
            <a:off x="6218604" y="3853626"/>
            <a:ext cx="1427244" cy="344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</a:rPr>
              <a:t>Cardiomyocyte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3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B306BA-655B-4D79-8FBF-E139903E4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ECCAB-1E91-4267-A030-97B09FB2A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UniCoord is an easy to use, pretty fast, end-to-end tools for analyzing scRNA-seq data</a:t>
            </a:r>
          </a:p>
          <a:p>
            <a:pPr lvl="1"/>
            <a:r>
              <a:rPr lang="en-US" altLang="zh-CN" dirty="0"/>
              <a:t>Compatible with Scanpy, 5 functions</a:t>
            </a:r>
          </a:p>
          <a:p>
            <a:pPr lvl="1"/>
            <a:r>
              <a:rPr lang="en-US" altLang="zh-CN" dirty="0"/>
              <a:t>Trained in minutes and used in seconds</a:t>
            </a:r>
          </a:p>
          <a:p>
            <a:pPr lvl="1"/>
            <a:r>
              <a:rPr lang="en-US" altLang="zh-CN" dirty="0"/>
              <a:t>Robust and efficient label transfer</a:t>
            </a:r>
          </a:p>
          <a:p>
            <a:pPr lvl="1"/>
            <a:r>
              <a:rPr lang="en-US" altLang="zh-CN" dirty="0"/>
              <a:t>Interpretable and disentangle representation allows manipulation of cells, you can:</a:t>
            </a:r>
          </a:p>
          <a:p>
            <a:pPr lvl="2"/>
            <a:r>
              <a:rPr lang="en-US" altLang="zh-CN" dirty="0"/>
              <a:t>Change batch/</a:t>
            </a:r>
            <a:r>
              <a:rPr lang="en-US" altLang="zh-CN" dirty="0" err="1"/>
              <a:t>seq_tech</a:t>
            </a:r>
            <a:r>
              <a:rPr lang="en-US" altLang="zh-CN" dirty="0"/>
              <a:t>/patient: batch effect removal</a:t>
            </a:r>
          </a:p>
          <a:p>
            <a:pPr lvl="2"/>
            <a:r>
              <a:rPr lang="en-US" altLang="zh-CN" dirty="0"/>
              <a:t>Change organ/tissue/</a:t>
            </a:r>
            <a:r>
              <a:rPr lang="en-US" altLang="zh-CN" dirty="0" err="1"/>
              <a:t>cell_type</a:t>
            </a:r>
            <a:r>
              <a:rPr lang="en-US" altLang="zh-CN" dirty="0"/>
              <a:t>: what if muscle cells are in brain</a:t>
            </a:r>
          </a:p>
          <a:p>
            <a:pPr lvl="2"/>
            <a:r>
              <a:rPr lang="en-US" altLang="zh-CN" dirty="0"/>
              <a:t>Change pseudo-time/function: corresponding DEGs, cell state change</a:t>
            </a:r>
          </a:p>
          <a:p>
            <a:pPr lvl="2"/>
            <a:r>
              <a:rPr lang="en-US" altLang="zh-CN" dirty="0"/>
              <a:t>Change ?</a:t>
            </a:r>
          </a:p>
        </p:txBody>
      </p:sp>
    </p:spTree>
    <p:extLst>
      <p:ext uri="{BB962C8B-B14F-4D97-AF65-F5344CB8AC3E}">
        <p14:creationId xmlns:p14="http://schemas.microsoft.com/office/powerpoint/2010/main" val="3514380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891506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THANKS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078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3E7C59-E2C4-46F6-883A-7AEF40B807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t="53131" r="65782" b="32459"/>
          <a:stretch/>
        </p:blipFill>
        <p:spPr>
          <a:xfrm>
            <a:off x="3360820" y="1226553"/>
            <a:ext cx="1451811" cy="184824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D085C7-E66E-4633-8FCA-2B5D987B0DF6}"/>
              </a:ext>
            </a:extLst>
          </p:cNvPr>
          <p:cNvSpPr txBox="1"/>
          <p:nvPr/>
        </p:nvSpPr>
        <p:spPr>
          <a:xfrm>
            <a:off x="3056021" y="382369"/>
            <a:ext cx="218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eye morphogenesis (in cone cells)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FB08DA5-8BE0-40D7-A1CC-8AB4A32A5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6" t="62000" r="30772" b="17087"/>
          <a:stretch/>
        </p:blipFill>
        <p:spPr>
          <a:xfrm>
            <a:off x="8678778" y="1093600"/>
            <a:ext cx="1981201" cy="198119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1A8A3DD-DB71-4ACD-88D8-D22577E02BB7}"/>
              </a:ext>
            </a:extLst>
          </p:cNvPr>
          <p:cNvSpPr txBox="1"/>
          <p:nvPr/>
        </p:nvSpPr>
        <p:spPr>
          <a:xfrm>
            <a:off x="8381999" y="382369"/>
            <a:ext cx="257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presynaptic endocytosis (in neurons)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21A17DD-5FAF-4B7A-B91E-83DEA497A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73" y="1093600"/>
            <a:ext cx="1786489" cy="17864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1177E5C-97DE-48A4-9663-439DFC315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786" y="1367021"/>
            <a:ext cx="1604213" cy="14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16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Loss Functions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838287" y="1016000"/>
                <a:ext cx="24642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zh-CN" altLang="en-US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recons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𝑀𝑆𝐸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1016000"/>
                <a:ext cx="2464264" cy="369332"/>
              </a:xfrm>
              <a:prstGeom prst="rect">
                <a:avLst/>
              </a:prstGeom>
              <a:blipFill>
                <a:blip r:embed="rId2"/>
                <a:stretch>
                  <a:fillRect t="-121667" r="-20050" b="-18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6788027" y="1419451"/>
                <a:ext cx="4795928" cy="680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GaussianKL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d>
                            <m:dPr>
                              <m:begChr m:val="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𝐾𝐿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(0,1)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8027" y="1419451"/>
                <a:ext cx="4795928" cy="6801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6838287" y="2099637"/>
                <a:ext cx="4910768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Category</m:t>
                          </m:r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KL</m:t>
                          </m:r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𝐾𝐿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𝐶𝑎𝑡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>
                                      <a:latin typeface="Cambria Math" panose="02040503050406030204" pitchFamily="18" charset="0"/>
                                    </a:rPr>
                                    <m:t>𝚯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  <m: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e>
                          </m:d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𝐶𝑎𝑡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2099637"/>
                <a:ext cx="4910768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838287" y="2826460"/>
                <a:ext cx="3544625" cy="64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Diffusion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𝑀𝑆𝐸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𝑘𝑛𝑛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2826460"/>
                <a:ext cx="3544625" cy="6485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838287" y="3515157"/>
                <a:ext cx="3876382" cy="648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Clustering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𝑤𝑖𝑡h𝑖𝑛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𝑏𝑒𝑡𝑤𝑒𝑒𝑛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3515157"/>
                <a:ext cx="3876382" cy="6485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838287" y="4151863"/>
                <a:ext cx="3710888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Regression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𝑀𝑆𝐸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𝒍𝒂𝒃𝒆𝒍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4151863"/>
                <a:ext cx="3710888" cy="6127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838287" y="4738602"/>
                <a:ext cx="3906902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Classification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𝐴𝑅𝐼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0" smtClean="0">
                              <a:latin typeface="Cambria Math" panose="02040503050406030204" pitchFamily="18" charset="0"/>
                            </a:rPr>
                            <m:t>𝚯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𝒍𝒂𝒃𝒆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𝒍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4738602"/>
                <a:ext cx="3906902" cy="6127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6838287" y="5398461"/>
                <a:ext cx="4392292" cy="604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Tree</m:t>
                          </m:r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𝑇𝑟𝑒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𝐶𝑜𝑜𝑐𝑐𝑢𝑟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0" smtClean="0">
                                  <a:latin typeface="Cambria Math" panose="02040503050406030204" pitchFamily="18" charset="0"/>
                                </a:rPr>
                                <m:t>𝚯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287" y="5398461"/>
                <a:ext cx="4392292" cy="60439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148" y="1973026"/>
            <a:ext cx="5936547" cy="35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Reparameterization</a:t>
            </a:r>
            <a:endParaRPr lang="zh-CN" altLang="en-US" dirty="0"/>
          </a:p>
        </p:txBody>
      </p:sp>
      <p:grpSp>
        <p:nvGrpSpPr>
          <p:cNvPr id="609" name="encoder隐层"/>
          <p:cNvGrpSpPr/>
          <p:nvPr/>
        </p:nvGrpSpPr>
        <p:grpSpPr>
          <a:xfrm>
            <a:off x="2159431" y="3255267"/>
            <a:ext cx="1343222" cy="997431"/>
            <a:chOff x="2561767" y="3255267"/>
            <a:chExt cx="1343222" cy="997431"/>
          </a:xfrm>
        </p:grpSpPr>
        <p:sp>
          <p:nvSpPr>
            <p:cNvPr id="15" name="椭圆 14"/>
            <p:cNvSpPr/>
            <p:nvPr/>
          </p:nvSpPr>
          <p:spPr>
            <a:xfrm>
              <a:off x="2561767" y="325526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561767" y="3615619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561767" y="3975970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H="1">
              <a:off x="3629688" y="3256693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 flipH="1">
              <a:off x="3629688" y="3617046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 flipH="1">
              <a:off x="3629688" y="397739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文本框 398"/>
                <p:cNvSpPr txBox="1"/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……</m:t>
                        </m:r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399" name="文本框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0" name="文本框 469"/>
              <p:cNvSpPr txBox="1"/>
              <p:nvPr/>
            </p:nvSpPr>
            <p:spPr>
              <a:xfrm>
                <a:off x="1125233" y="3434114"/>
                <a:ext cx="3051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0" name="文本框 4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233" y="3434114"/>
                <a:ext cx="305148" cy="276999"/>
              </a:xfrm>
              <a:prstGeom prst="rect">
                <a:avLst/>
              </a:prstGeom>
              <a:blipFill>
                <a:blip r:embed="rId4"/>
                <a:stretch>
                  <a:fillRect l="-10000" b="-10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3" name="encoder输入层"/>
          <p:cNvGrpSpPr/>
          <p:nvPr/>
        </p:nvGrpSpPr>
        <p:grpSpPr>
          <a:xfrm>
            <a:off x="1471177" y="2909177"/>
            <a:ext cx="688254" cy="1697692"/>
            <a:chOff x="1873513" y="2909177"/>
            <a:chExt cx="688254" cy="1697692"/>
          </a:xfrm>
        </p:grpSpPr>
        <p:sp>
          <p:nvSpPr>
            <p:cNvPr id="10" name="椭圆 9"/>
            <p:cNvSpPr/>
            <p:nvPr/>
          </p:nvSpPr>
          <p:spPr>
            <a:xfrm>
              <a:off x="1873513" y="2909177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873513" y="3264775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873513" y="3620373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873513" y="3975971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873513" y="4331568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4" name="直接连接符 23"/>
            <p:cNvCxnSpPr>
              <a:stCxn id="10" idx="6"/>
              <a:endCxn id="15" idx="2"/>
            </p:cNvCxnSpPr>
            <p:nvPr/>
          </p:nvCxnSpPr>
          <p:spPr>
            <a:xfrm>
              <a:off x="2148814" y="3046828"/>
              <a:ext cx="412953" cy="4098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11" idx="6"/>
              <a:endCxn id="16" idx="2"/>
            </p:cNvCxnSpPr>
            <p:nvPr/>
          </p:nvCxnSpPr>
          <p:spPr>
            <a:xfrm>
              <a:off x="2148814" y="3402425"/>
              <a:ext cx="412953" cy="4145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stCxn id="12" idx="6"/>
              <a:endCxn id="17" idx="2"/>
            </p:cNvCxnSpPr>
            <p:nvPr/>
          </p:nvCxnSpPr>
          <p:spPr>
            <a:xfrm>
              <a:off x="2148814" y="3758024"/>
              <a:ext cx="412953" cy="4193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>
              <a:stCxn id="13" idx="6"/>
              <a:endCxn id="17" idx="2"/>
            </p:cNvCxnSpPr>
            <p:nvPr/>
          </p:nvCxnSpPr>
          <p:spPr>
            <a:xfrm>
              <a:off x="2148814" y="4113621"/>
              <a:ext cx="412953" cy="637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14" idx="6"/>
              <a:endCxn id="17" idx="2"/>
            </p:cNvCxnSpPr>
            <p:nvPr/>
          </p:nvCxnSpPr>
          <p:spPr>
            <a:xfrm flipV="1">
              <a:off x="2148814" y="4177376"/>
              <a:ext cx="412953" cy="2918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>
              <a:stCxn id="14" idx="6"/>
              <a:endCxn id="16" idx="2"/>
            </p:cNvCxnSpPr>
            <p:nvPr/>
          </p:nvCxnSpPr>
          <p:spPr>
            <a:xfrm flipV="1">
              <a:off x="2148814" y="3817024"/>
              <a:ext cx="412953" cy="6521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>
              <a:stCxn id="14" idx="6"/>
              <a:endCxn id="15" idx="2"/>
            </p:cNvCxnSpPr>
            <p:nvPr/>
          </p:nvCxnSpPr>
          <p:spPr>
            <a:xfrm flipV="1">
              <a:off x="2148814" y="3456672"/>
              <a:ext cx="412953" cy="10125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>
              <a:stCxn id="13" idx="6"/>
              <a:endCxn id="16" idx="2"/>
            </p:cNvCxnSpPr>
            <p:nvPr/>
          </p:nvCxnSpPr>
          <p:spPr>
            <a:xfrm flipV="1">
              <a:off x="2148814" y="3817024"/>
              <a:ext cx="412953" cy="2965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13" idx="6"/>
              <a:endCxn id="15" idx="2"/>
            </p:cNvCxnSpPr>
            <p:nvPr/>
          </p:nvCxnSpPr>
          <p:spPr>
            <a:xfrm flipV="1">
              <a:off x="2148814" y="3456672"/>
              <a:ext cx="412953" cy="6569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12" idx="6"/>
              <a:endCxn id="15" idx="2"/>
            </p:cNvCxnSpPr>
            <p:nvPr/>
          </p:nvCxnSpPr>
          <p:spPr>
            <a:xfrm flipV="1">
              <a:off x="2148814" y="3456672"/>
              <a:ext cx="412953" cy="3013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>
              <a:stCxn id="12" idx="6"/>
              <a:endCxn id="16" idx="2"/>
            </p:cNvCxnSpPr>
            <p:nvPr/>
          </p:nvCxnSpPr>
          <p:spPr>
            <a:xfrm>
              <a:off x="2148814" y="3758024"/>
              <a:ext cx="412953" cy="59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>
              <a:stCxn id="11" idx="6"/>
              <a:endCxn id="15" idx="2"/>
            </p:cNvCxnSpPr>
            <p:nvPr/>
          </p:nvCxnSpPr>
          <p:spPr>
            <a:xfrm>
              <a:off x="2148814" y="3402425"/>
              <a:ext cx="412953" cy="542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stCxn id="11" idx="6"/>
              <a:endCxn id="17" idx="2"/>
            </p:cNvCxnSpPr>
            <p:nvPr/>
          </p:nvCxnSpPr>
          <p:spPr>
            <a:xfrm>
              <a:off x="2148814" y="3402425"/>
              <a:ext cx="412953" cy="7749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stCxn id="10" idx="6"/>
              <a:endCxn id="16" idx="2"/>
            </p:cNvCxnSpPr>
            <p:nvPr/>
          </p:nvCxnSpPr>
          <p:spPr>
            <a:xfrm>
              <a:off x="2148814" y="3046828"/>
              <a:ext cx="412953" cy="7701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>
              <a:stCxn id="10" idx="6"/>
              <a:endCxn id="17" idx="2"/>
            </p:cNvCxnSpPr>
            <p:nvPr/>
          </p:nvCxnSpPr>
          <p:spPr>
            <a:xfrm>
              <a:off x="2148814" y="3046828"/>
              <a:ext cx="412953" cy="113054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6" name="encoder输出typo"/>
          <p:cNvGrpSpPr/>
          <p:nvPr/>
        </p:nvGrpSpPr>
        <p:grpSpPr>
          <a:xfrm>
            <a:off x="4164199" y="2752058"/>
            <a:ext cx="561339" cy="1846261"/>
            <a:chOff x="4566535" y="2752058"/>
            <a:chExt cx="561339" cy="18462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文本框 417"/>
                <p:cNvSpPr txBox="1"/>
                <p:nvPr/>
              </p:nvSpPr>
              <p:spPr>
                <a:xfrm>
                  <a:off x="4589778" y="2752058"/>
                  <a:ext cx="538096" cy="3203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8" name="文本框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9778" y="2752058"/>
                  <a:ext cx="538096" cy="320344"/>
                </a:xfrm>
                <a:prstGeom prst="rect">
                  <a:avLst/>
                </a:prstGeom>
                <a:blipFill>
                  <a:blip r:embed="rId5"/>
                  <a:stretch>
                    <a:fillRect l="-14773" r="-1136" b="-1698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文本框 418"/>
                <p:cNvSpPr txBox="1"/>
                <p:nvPr/>
              </p:nvSpPr>
              <p:spPr>
                <a:xfrm>
                  <a:off x="4566535" y="4278873"/>
                  <a:ext cx="541430" cy="3194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19" name="文本框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6535" y="4278873"/>
                  <a:ext cx="541430" cy="319446"/>
                </a:xfrm>
                <a:prstGeom prst="rect">
                  <a:avLst/>
                </a:prstGeom>
                <a:blipFill>
                  <a:blip r:embed="rId6"/>
                  <a:stretch>
                    <a:fillRect l="-13483" b="-1923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6" name="encoder输出层"/>
          <p:cNvGrpSpPr/>
          <p:nvPr/>
        </p:nvGrpSpPr>
        <p:grpSpPr>
          <a:xfrm>
            <a:off x="3502653" y="2574409"/>
            <a:ext cx="652346" cy="2675582"/>
            <a:chOff x="3904989" y="2574409"/>
            <a:chExt cx="652346" cy="2675582"/>
          </a:xfrm>
        </p:grpSpPr>
        <p:sp>
          <p:nvSpPr>
            <p:cNvPr id="118" name="椭圆 117"/>
            <p:cNvSpPr/>
            <p:nvPr/>
          </p:nvSpPr>
          <p:spPr>
            <a:xfrm flipH="1">
              <a:off x="4282034" y="2574409"/>
              <a:ext cx="275301" cy="27530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 flipH="1">
              <a:off x="4282034" y="2939514"/>
              <a:ext cx="275301" cy="2753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6" name="直接连接符 125"/>
            <p:cNvCxnSpPr>
              <a:stCxn id="118" idx="6"/>
              <a:endCxn id="123" idx="2"/>
            </p:cNvCxnSpPr>
            <p:nvPr/>
          </p:nvCxnSpPr>
          <p:spPr>
            <a:xfrm flipH="1">
              <a:off x="3904990" y="2712060"/>
              <a:ext cx="377043" cy="6822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>
              <a:stCxn id="120" idx="6"/>
              <a:endCxn id="125" idx="2"/>
            </p:cNvCxnSpPr>
            <p:nvPr/>
          </p:nvCxnSpPr>
          <p:spPr>
            <a:xfrm flipH="1">
              <a:off x="3904990" y="3077165"/>
              <a:ext cx="377043" cy="1037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>
              <a:stCxn id="120" idx="6"/>
              <a:endCxn id="123" idx="2"/>
            </p:cNvCxnSpPr>
            <p:nvPr/>
          </p:nvCxnSpPr>
          <p:spPr>
            <a:xfrm flipH="1">
              <a:off x="3904990" y="3077165"/>
              <a:ext cx="377043" cy="317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>
              <a:stCxn id="120" idx="6"/>
              <a:endCxn id="124" idx="2"/>
            </p:cNvCxnSpPr>
            <p:nvPr/>
          </p:nvCxnSpPr>
          <p:spPr>
            <a:xfrm flipH="1">
              <a:off x="3904990" y="3077165"/>
              <a:ext cx="377043" cy="677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>
              <a:stCxn id="118" idx="6"/>
              <a:endCxn id="124" idx="2"/>
            </p:cNvCxnSpPr>
            <p:nvPr/>
          </p:nvCxnSpPr>
          <p:spPr>
            <a:xfrm flipH="1">
              <a:off x="3904990" y="2712060"/>
              <a:ext cx="377043" cy="10426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>
              <a:stCxn id="118" idx="6"/>
              <a:endCxn id="125" idx="2"/>
            </p:cNvCxnSpPr>
            <p:nvPr/>
          </p:nvCxnSpPr>
          <p:spPr>
            <a:xfrm flipH="1">
              <a:off x="3904990" y="2712060"/>
              <a:ext cx="377043" cy="14029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椭圆 201"/>
            <p:cNvSpPr/>
            <p:nvPr/>
          </p:nvSpPr>
          <p:spPr>
            <a:xfrm flipH="1" flipV="1">
              <a:off x="4279452" y="4974690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/>
            <p:cNvSpPr/>
            <p:nvPr/>
          </p:nvSpPr>
          <p:spPr>
            <a:xfrm flipH="1" flipV="1">
              <a:off x="4279451" y="4620838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 flipH="1" flipV="1">
              <a:off x="4282033" y="3946054"/>
              <a:ext cx="275302" cy="275301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5" name="直接连接符 204"/>
            <p:cNvCxnSpPr>
              <a:stCxn id="202" idx="6"/>
              <a:endCxn id="125" idx="2"/>
            </p:cNvCxnSpPr>
            <p:nvPr/>
          </p:nvCxnSpPr>
          <p:spPr>
            <a:xfrm flipH="1" flipV="1">
              <a:off x="3904989" y="4115048"/>
              <a:ext cx="374463" cy="99729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203" idx="6"/>
              <a:endCxn id="123" idx="2"/>
            </p:cNvCxnSpPr>
            <p:nvPr/>
          </p:nvCxnSpPr>
          <p:spPr>
            <a:xfrm flipH="1" flipV="1">
              <a:off x="3904989" y="3394344"/>
              <a:ext cx="374462" cy="13641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04" idx="6"/>
              <a:endCxn id="123" idx="2"/>
            </p:cNvCxnSpPr>
            <p:nvPr/>
          </p:nvCxnSpPr>
          <p:spPr>
            <a:xfrm flipH="1" flipV="1">
              <a:off x="3904990" y="3394344"/>
              <a:ext cx="377043" cy="6893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204" idx="6"/>
              <a:endCxn id="124" idx="2"/>
            </p:cNvCxnSpPr>
            <p:nvPr/>
          </p:nvCxnSpPr>
          <p:spPr>
            <a:xfrm flipH="1" flipV="1">
              <a:off x="3904990" y="3754696"/>
              <a:ext cx="377043" cy="329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204" idx="6"/>
              <a:endCxn id="125" idx="2"/>
            </p:cNvCxnSpPr>
            <p:nvPr/>
          </p:nvCxnSpPr>
          <p:spPr>
            <a:xfrm flipH="1">
              <a:off x="3904990" y="4083705"/>
              <a:ext cx="377043" cy="31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203" idx="6"/>
              <a:endCxn id="125" idx="2"/>
            </p:cNvCxnSpPr>
            <p:nvPr/>
          </p:nvCxnSpPr>
          <p:spPr>
            <a:xfrm flipH="1" flipV="1">
              <a:off x="3904989" y="4115048"/>
              <a:ext cx="374462" cy="6434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203" idx="6"/>
              <a:endCxn id="124" idx="2"/>
            </p:cNvCxnSpPr>
            <p:nvPr/>
          </p:nvCxnSpPr>
          <p:spPr>
            <a:xfrm flipH="1" flipV="1">
              <a:off x="3904989" y="3754697"/>
              <a:ext cx="374462" cy="10037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202" idx="6"/>
              <a:endCxn id="124" idx="2"/>
            </p:cNvCxnSpPr>
            <p:nvPr/>
          </p:nvCxnSpPr>
          <p:spPr>
            <a:xfrm flipH="1" flipV="1">
              <a:off x="3904989" y="3754697"/>
              <a:ext cx="374463" cy="1357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202" idx="6"/>
              <a:endCxn id="123" idx="2"/>
            </p:cNvCxnSpPr>
            <p:nvPr/>
          </p:nvCxnSpPr>
          <p:spPr>
            <a:xfrm flipH="1" flipV="1">
              <a:off x="3904989" y="3394344"/>
              <a:ext cx="374463" cy="17179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椭圆 419"/>
            <p:cNvSpPr/>
            <p:nvPr/>
          </p:nvSpPr>
          <p:spPr>
            <a:xfrm flipH="1">
              <a:off x="4279452" y="3613235"/>
              <a:ext cx="275301" cy="275301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21" name="直接连接符 420"/>
            <p:cNvCxnSpPr>
              <a:stCxn id="420" idx="6"/>
              <a:endCxn id="123" idx="2"/>
            </p:cNvCxnSpPr>
            <p:nvPr/>
          </p:nvCxnSpPr>
          <p:spPr>
            <a:xfrm flipH="1" flipV="1">
              <a:off x="3904990" y="3394344"/>
              <a:ext cx="374462" cy="356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接连接符 423"/>
            <p:cNvCxnSpPr>
              <a:stCxn id="420" idx="6"/>
              <a:endCxn id="124" idx="2"/>
            </p:cNvCxnSpPr>
            <p:nvPr/>
          </p:nvCxnSpPr>
          <p:spPr>
            <a:xfrm flipH="1">
              <a:off x="3904990" y="3750885"/>
              <a:ext cx="374462" cy="38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/>
            <p:cNvCxnSpPr>
              <a:stCxn id="420" idx="6"/>
              <a:endCxn id="125" idx="2"/>
            </p:cNvCxnSpPr>
            <p:nvPr/>
          </p:nvCxnSpPr>
          <p:spPr>
            <a:xfrm flipH="1">
              <a:off x="3904990" y="3750885"/>
              <a:ext cx="374462" cy="36416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5" name="椭圆 564"/>
            <p:cNvSpPr/>
            <p:nvPr/>
          </p:nvSpPr>
          <p:spPr>
            <a:xfrm flipH="1" flipV="1">
              <a:off x="4279451" y="4278873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7" name="直接连接符 566"/>
            <p:cNvCxnSpPr>
              <a:stCxn id="565" idx="6"/>
              <a:endCxn id="123" idx="2"/>
            </p:cNvCxnSpPr>
            <p:nvPr/>
          </p:nvCxnSpPr>
          <p:spPr>
            <a:xfrm flipH="1" flipV="1">
              <a:off x="3904989" y="3394344"/>
              <a:ext cx="374462" cy="1022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直接连接符 569"/>
            <p:cNvCxnSpPr>
              <a:stCxn id="565" idx="6"/>
              <a:endCxn id="124" idx="2"/>
            </p:cNvCxnSpPr>
            <p:nvPr/>
          </p:nvCxnSpPr>
          <p:spPr>
            <a:xfrm flipH="1" flipV="1">
              <a:off x="3904989" y="3754697"/>
              <a:ext cx="374462" cy="6618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直接连接符 572"/>
            <p:cNvCxnSpPr>
              <a:stCxn id="565" idx="6"/>
              <a:endCxn id="125" idx="2"/>
            </p:cNvCxnSpPr>
            <p:nvPr/>
          </p:nvCxnSpPr>
          <p:spPr>
            <a:xfrm flipH="1" flipV="1">
              <a:off x="3904989" y="4115048"/>
              <a:ext cx="374462" cy="3014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2" name="encoder外框"/>
              <p:cNvSpPr/>
              <p:nvPr/>
            </p:nvSpPr>
            <p:spPr>
              <a:xfrm>
                <a:off x="804672" y="2089381"/>
                <a:ext cx="4290375" cy="3447288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Encoder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2" name="encoder外框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72" y="2089381"/>
                <a:ext cx="4290375" cy="344728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0" name="encoder蒙版"/>
          <p:cNvSpPr/>
          <p:nvPr/>
        </p:nvSpPr>
        <p:spPr>
          <a:xfrm>
            <a:off x="804672" y="2093976"/>
            <a:ext cx="4290375" cy="3447288"/>
          </a:xfrm>
          <a:prstGeom prst="roundRect">
            <a:avLst/>
          </a:prstGeom>
          <a:solidFill>
            <a:srgbClr val="BFBFBF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26" name="OG legend"/>
          <p:cNvGrpSpPr/>
          <p:nvPr/>
        </p:nvGrpSpPr>
        <p:grpSpPr>
          <a:xfrm>
            <a:off x="845170" y="5934342"/>
            <a:ext cx="1482979" cy="646331"/>
            <a:chOff x="845170" y="5934342"/>
            <a:chExt cx="1482979" cy="646331"/>
          </a:xfrm>
        </p:grpSpPr>
        <p:sp>
          <p:nvSpPr>
            <p:cNvPr id="132" name="椭圆 131"/>
            <p:cNvSpPr/>
            <p:nvPr/>
          </p:nvSpPr>
          <p:spPr>
            <a:xfrm>
              <a:off x="845170" y="6120430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6664" y="5934342"/>
              <a:ext cx="1201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observed genes </a:t>
              </a:r>
              <a:endParaRPr lang="zh-CN" altLang="en-US" dirty="0"/>
            </a:p>
          </p:txBody>
        </p:sp>
      </p:grpSp>
      <p:grpSp>
        <p:nvGrpSpPr>
          <p:cNvPr id="22" name="UDP legend"/>
          <p:cNvGrpSpPr/>
          <p:nvPr/>
        </p:nvGrpSpPr>
        <p:grpSpPr>
          <a:xfrm>
            <a:off x="2317749" y="5881216"/>
            <a:ext cx="2279845" cy="923330"/>
            <a:chOff x="4376506" y="5932323"/>
            <a:chExt cx="1780454" cy="923330"/>
          </a:xfrm>
        </p:grpSpPr>
        <p:sp>
          <p:nvSpPr>
            <p:cNvPr id="138" name="椭圆 137"/>
            <p:cNvSpPr/>
            <p:nvPr/>
          </p:nvSpPr>
          <p:spPr>
            <a:xfrm flipH="1">
              <a:off x="4376506" y="6120430"/>
              <a:ext cx="223564" cy="2717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21" name="UCP legend"/>
          <p:cNvGrpSpPr/>
          <p:nvPr/>
        </p:nvGrpSpPr>
        <p:grpSpPr>
          <a:xfrm>
            <a:off x="6117926" y="5879384"/>
            <a:ext cx="1896260" cy="923330"/>
            <a:chOff x="6071533" y="5934970"/>
            <a:chExt cx="1896260" cy="923330"/>
          </a:xfrm>
        </p:grpSpPr>
        <p:sp>
          <p:nvSpPr>
            <p:cNvPr id="142" name="椭圆 141"/>
            <p:cNvSpPr/>
            <p:nvPr/>
          </p:nvSpPr>
          <p:spPr>
            <a:xfrm flipH="1" flipV="1">
              <a:off x="6071533" y="6116858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6379986" y="5934970"/>
              <a:ext cx="1587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73" name="SCP legend"/>
          <p:cNvGrpSpPr/>
          <p:nvPr/>
        </p:nvGrpSpPr>
        <p:grpSpPr>
          <a:xfrm>
            <a:off x="8014186" y="5874908"/>
            <a:ext cx="2279845" cy="923330"/>
            <a:chOff x="4376506" y="5932323"/>
            <a:chExt cx="1780454" cy="923330"/>
          </a:xfrm>
        </p:grpSpPr>
        <p:sp>
          <p:nvSpPr>
            <p:cNvPr id="174" name="椭圆 173"/>
            <p:cNvSpPr/>
            <p:nvPr/>
          </p:nvSpPr>
          <p:spPr>
            <a:xfrm flipH="1">
              <a:off x="4376506" y="6120430"/>
              <a:ext cx="209885" cy="273558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69" name="SDP legend"/>
          <p:cNvGrpSpPr/>
          <p:nvPr/>
        </p:nvGrpSpPr>
        <p:grpSpPr>
          <a:xfrm>
            <a:off x="4143806" y="5881213"/>
            <a:ext cx="2279846" cy="923330"/>
            <a:chOff x="4376505" y="5932323"/>
            <a:chExt cx="1780455" cy="923330"/>
          </a:xfrm>
        </p:grpSpPr>
        <p:sp>
          <p:nvSpPr>
            <p:cNvPr id="170" name="椭圆 169"/>
            <p:cNvSpPr/>
            <p:nvPr/>
          </p:nvSpPr>
          <p:spPr>
            <a:xfrm flipH="1">
              <a:off x="4376505" y="6120430"/>
              <a:ext cx="209885" cy="271729"/>
            </a:xfrm>
            <a:prstGeom prst="ellips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文本框 17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9" name="sampling"/>
          <p:cNvGrpSpPr/>
          <p:nvPr/>
        </p:nvGrpSpPr>
        <p:grpSpPr>
          <a:xfrm>
            <a:off x="5198231" y="2005245"/>
            <a:ext cx="2523703" cy="3617397"/>
            <a:chOff x="5198231" y="2005245"/>
            <a:chExt cx="2523703" cy="3617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sampling外框"/>
                <p:cNvSpPr/>
                <p:nvPr/>
              </p:nvSpPr>
              <p:spPr>
                <a:xfrm>
                  <a:off x="5198231" y="2005245"/>
                  <a:ext cx="2523703" cy="3617397"/>
                </a:xfrm>
                <a:prstGeom prst="round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</a:rPr>
                    <a:t>Sampling</a:t>
                  </a:r>
                </a:p>
                <a:p>
                  <a:pPr algn="ctr"/>
                  <a:endParaRPr lang="en-US" altLang="zh-CN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𝑐𝑎𝑡𝑒𝑔𝑜𝑟𝑦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𝚯</m:t>
                            </m:r>
                          </m:e>
                        </m:d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𝑠𝑎𝑚𝑝𝑙𝑒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zh-CN" b="1" dirty="0">
                      <a:solidFill>
                        <a:schemeClr val="tx1"/>
                      </a:solidFill>
                    </a:rPr>
                    <a:t>(Gumbel-</a:t>
                  </a:r>
                  <a:r>
                    <a:rPr lang="en-US" altLang="zh-CN" b="1" dirty="0" err="1">
                      <a:solidFill>
                        <a:schemeClr val="tx1"/>
                      </a:solidFill>
                    </a:rPr>
                    <a:t>softmax</a:t>
                  </a:r>
                  <a:r>
                    <a:rPr lang="en-US" altLang="zh-CN" b="1" dirty="0">
                      <a:solidFill>
                        <a:schemeClr val="tx1"/>
                      </a:solidFill>
                    </a:rPr>
                    <a:t>)</a:t>
                  </a:r>
                  <a:endParaRPr lang="en-US" altLang="zh-CN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b="0" dirty="0">
                    <a:solidFill>
                      <a:schemeClr val="tx1"/>
                    </a:solidFill>
                  </a:endParaRPr>
                </a:p>
                <a:p>
                  <a:pPr algn="ctr"/>
                  <a:endParaRPr lang="en-US" altLang="zh-CN" b="0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𝑛𝑜𝑟𝑚</m:t>
                        </m:r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𝝈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𝑰</m:t>
                            </m:r>
                          </m:e>
                        </m:d>
                      </m:oMath>
                    </m:oMathPara>
                  </a14:m>
                  <a:endParaRPr lang="en-US" altLang="zh-CN" b="0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𝑠𝑎𝑚𝑝𝑙𝑒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𝒁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altLang="zh-CN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zh-CN" b="1" dirty="0">
                      <a:solidFill>
                        <a:schemeClr val="tx1"/>
                      </a:solidFill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∗(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altLang="zh-CN" b="1" dirty="0">
                      <a:solidFill>
                        <a:schemeClr val="tx1"/>
                      </a:solidFill>
                    </a:rPr>
                    <a:t>)</a:t>
                  </a:r>
                </a:p>
                <a:p>
                  <a:pPr algn="ctr"/>
                  <a:endParaRPr lang="en-US" altLang="zh-C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2" name="sampling外框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8231" y="2005245"/>
                  <a:ext cx="2523703" cy="3617397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圆角矩形 2"/>
            <p:cNvSpPr/>
            <p:nvPr/>
          </p:nvSpPr>
          <p:spPr>
            <a:xfrm>
              <a:off x="5358384" y="2685067"/>
              <a:ext cx="2130552" cy="1026045"/>
            </a:xfrm>
            <a:prstGeom prst="roundRect">
              <a:avLst/>
            </a:prstGeom>
            <a:solidFill>
              <a:srgbClr val="FFFF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圆角矩形 126"/>
            <p:cNvSpPr/>
            <p:nvPr/>
          </p:nvSpPr>
          <p:spPr>
            <a:xfrm>
              <a:off x="5358384" y="4128502"/>
              <a:ext cx="2271776" cy="983838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006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 err="1"/>
              <a:t>UniCoord</a:t>
            </a:r>
            <a:endParaRPr lang="zh-CN" altLang="en-US" dirty="0"/>
          </a:p>
        </p:txBody>
      </p:sp>
      <p:grpSp>
        <p:nvGrpSpPr>
          <p:cNvPr id="609" name="encoder隐层"/>
          <p:cNvGrpSpPr/>
          <p:nvPr/>
        </p:nvGrpSpPr>
        <p:grpSpPr>
          <a:xfrm>
            <a:off x="1656538" y="3634361"/>
            <a:ext cx="1343222" cy="997431"/>
            <a:chOff x="2561767" y="3255267"/>
            <a:chExt cx="1343222" cy="997431"/>
          </a:xfrm>
        </p:grpSpPr>
        <p:sp>
          <p:nvSpPr>
            <p:cNvPr id="15" name="椭圆 14"/>
            <p:cNvSpPr/>
            <p:nvPr/>
          </p:nvSpPr>
          <p:spPr>
            <a:xfrm>
              <a:off x="2561767" y="325526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561767" y="3615619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561767" y="3975970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 flipH="1">
              <a:off x="3629688" y="3256693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 flipH="1">
              <a:off x="3629688" y="3617046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 flipH="1">
              <a:off x="3629688" y="3977397"/>
              <a:ext cx="275301" cy="27530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文本框 398"/>
                <p:cNvSpPr txBox="1"/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……</m:t>
                        </m:r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399" name="文本框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7559" y="3577847"/>
                  <a:ext cx="471638" cy="29211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encoder"/>
          <p:cNvGrpSpPr/>
          <p:nvPr/>
        </p:nvGrpSpPr>
        <p:grpSpPr>
          <a:xfrm>
            <a:off x="301779" y="2468475"/>
            <a:ext cx="4290375" cy="3447288"/>
            <a:chOff x="195072" y="2028256"/>
            <a:chExt cx="4290375" cy="3447288"/>
          </a:xfrm>
        </p:grpSpPr>
        <p:sp>
          <p:nvSpPr>
            <p:cNvPr id="612" name="encoder外框"/>
            <p:cNvSpPr/>
            <p:nvPr/>
          </p:nvSpPr>
          <p:spPr>
            <a:xfrm>
              <a:off x="195072" y="2028256"/>
              <a:ext cx="4290375" cy="3447288"/>
            </a:xfrm>
            <a:prstGeom prst="round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Encoder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0" name="文本框 469"/>
                <p:cNvSpPr txBox="1"/>
                <p:nvPr/>
              </p:nvSpPr>
              <p:spPr>
                <a:xfrm>
                  <a:off x="526817" y="3688911"/>
                  <a:ext cx="31701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70" name="文本框 4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817" y="3688911"/>
                  <a:ext cx="31701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9615" b="-108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73" name="encoder输入层"/>
            <p:cNvGrpSpPr/>
            <p:nvPr/>
          </p:nvGrpSpPr>
          <p:grpSpPr>
            <a:xfrm>
              <a:off x="861577" y="2848052"/>
              <a:ext cx="688254" cy="1697692"/>
              <a:chOff x="1873513" y="2909177"/>
              <a:chExt cx="688254" cy="1697692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873513" y="2909177"/>
                <a:ext cx="275301" cy="27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873513" y="3264775"/>
                <a:ext cx="275301" cy="27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873513" y="3620373"/>
                <a:ext cx="275301" cy="27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873513" y="3975971"/>
                <a:ext cx="275301" cy="27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873513" y="4331568"/>
                <a:ext cx="275301" cy="27530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4" name="直接连接符 23"/>
              <p:cNvCxnSpPr>
                <a:stCxn id="10" idx="6"/>
                <a:endCxn id="15" idx="2"/>
              </p:cNvCxnSpPr>
              <p:nvPr/>
            </p:nvCxnSpPr>
            <p:spPr>
              <a:xfrm>
                <a:off x="2148814" y="3046828"/>
                <a:ext cx="412953" cy="4098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11" idx="6"/>
                <a:endCxn id="16" idx="2"/>
              </p:cNvCxnSpPr>
              <p:nvPr/>
            </p:nvCxnSpPr>
            <p:spPr>
              <a:xfrm>
                <a:off x="2148814" y="3402425"/>
                <a:ext cx="412953" cy="4145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>
                <a:stCxn id="12" idx="6"/>
                <a:endCxn id="17" idx="2"/>
              </p:cNvCxnSpPr>
              <p:nvPr/>
            </p:nvCxnSpPr>
            <p:spPr>
              <a:xfrm>
                <a:off x="2148814" y="3758024"/>
                <a:ext cx="412953" cy="4193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>
                <a:stCxn id="13" idx="6"/>
                <a:endCxn id="17" idx="2"/>
              </p:cNvCxnSpPr>
              <p:nvPr/>
            </p:nvCxnSpPr>
            <p:spPr>
              <a:xfrm>
                <a:off x="2148814" y="4113621"/>
                <a:ext cx="412953" cy="6375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>
                <a:stCxn id="14" idx="6"/>
                <a:endCxn id="17" idx="2"/>
              </p:cNvCxnSpPr>
              <p:nvPr/>
            </p:nvCxnSpPr>
            <p:spPr>
              <a:xfrm flipV="1">
                <a:off x="2148814" y="4177376"/>
                <a:ext cx="412953" cy="2918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stCxn id="14" idx="6"/>
                <a:endCxn id="16" idx="2"/>
              </p:cNvCxnSpPr>
              <p:nvPr/>
            </p:nvCxnSpPr>
            <p:spPr>
              <a:xfrm flipV="1">
                <a:off x="2148814" y="3817024"/>
                <a:ext cx="412953" cy="6521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>
                <a:stCxn id="14" idx="6"/>
                <a:endCxn id="15" idx="2"/>
              </p:cNvCxnSpPr>
              <p:nvPr/>
            </p:nvCxnSpPr>
            <p:spPr>
              <a:xfrm flipV="1">
                <a:off x="2148814" y="3456672"/>
                <a:ext cx="412953" cy="10125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>
                <a:stCxn id="13" idx="6"/>
                <a:endCxn id="16" idx="2"/>
              </p:cNvCxnSpPr>
              <p:nvPr/>
            </p:nvCxnSpPr>
            <p:spPr>
              <a:xfrm flipV="1">
                <a:off x="2148814" y="3817024"/>
                <a:ext cx="412953" cy="2965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>
                <a:stCxn id="13" idx="6"/>
                <a:endCxn id="15" idx="2"/>
              </p:cNvCxnSpPr>
              <p:nvPr/>
            </p:nvCxnSpPr>
            <p:spPr>
              <a:xfrm flipV="1">
                <a:off x="2148814" y="3456672"/>
                <a:ext cx="412953" cy="65695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>
                <a:stCxn id="12" idx="6"/>
                <a:endCxn id="15" idx="2"/>
              </p:cNvCxnSpPr>
              <p:nvPr/>
            </p:nvCxnSpPr>
            <p:spPr>
              <a:xfrm flipV="1">
                <a:off x="2148814" y="3456672"/>
                <a:ext cx="412953" cy="3013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>
                <a:stCxn id="12" idx="6"/>
                <a:endCxn id="16" idx="2"/>
              </p:cNvCxnSpPr>
              <p:nvPr/>
            </p:nvCxnSpPr>
            <p:spPr>
              <a:xfrm>
                <a:off x="2148814" y="3758024"/>
                <a:ext cx="412953" cy="59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>
                <a:stCxn id="11" idx="6"/>
                <a:endCxn id="15" idx="2"/>
              </p:cNvCxnSpPr>
              <p:nvPr/>
            </p:nvCxnSpPr>
            <p:spPr>
              <a:xfrm>
                <a:off x="2148814" y="3402425"/>
                <a:ext cx="412953" cy="542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>
                <a:stCxn id="11" idx="6"/>
                <a:endCxn id="17" idx="2"/>
              </p:cNvCxnSpPr>
              <p:nvPr/>
            </p:nvCxnSpPr>
            <p:spPr>
              <a:xfrm>
                <a:off x="2148814" y="3402425"/>
                <a:ext cx="412953" cy="77495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>
                <a:stCxn id="10" idx="6"/>
                <a:endCxn id="16" idx="2"/>
              </p:cNvCxnSpPr>
              <p:nvPr/>
            </p:nvCxnSpPr>
            <p:spPr>
              <a:xfrm>
                <a:off x="2148814" y="3046828"/>
                <a:ext cx="412953" cy="7701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>
                <a:stCxn id="10" idx="6"/>
                <a:endCxn id="17" idx="2"/>
              </p:cNvCxnSpPr>
              <p:nvPr/>
            </p:nvCxnSpPr>
            <p:spPr>
              <a:xfrm>
                <a:off x="2148814" y="3046828"/>
                <a:ext cx="412953" cy="11305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6" name="encoder输出typo"/>
            <p:cNvGrpSpPr/>
            <p:nvPr/>
          </p:nvGrpSpPr>
          <p:grpSpPr>
            <a:xfrm>
              <a:off x="3554599" y="2690933"/>
              <a:ext cx="561339" cy="1846261"/>
              <a:chOff x="4566535" y="2752058"/>
              <a:chExt cx="561339" cy="18462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8" name="文本框 417"/>
                  <p:cNvSpPr txBox="1"/>
                  <p:nvPr/>
                </p:nvSpPr>
                <p:spPr>
                  <a:xfrm>
                    <a:off x="4589778" y="2752058"/>
                    <a:ext cx="538096" cy="3203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18" name="文本框 4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9778" y="2752058"/>
                    <a:ext cx="538096" cy="3203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483" r="-1124" b="-1730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9" name="文本框 418"/>
                  <p:cNvSpPr txBox="1"/>
                  <p:nvPr/>
                </p:nvSpPr>
                <p:spPr>
                  <a:xfrm>
                    <a:off x="4566535" y="4278873"/>
                    <a:ext cx="541430" cy="31944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419" name="文本框 4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66535" y="4278873"/>
                    <a:ext cx="541430" cy="31944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3636" b="-1698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76" name="encoder输出层"/>
            <p:cNvGrpSpPr/>
            <p:nvPr/>
          </p:nvGrpSpPr>
          <p:grpSpPr>
            <a:xfrm>
              <a:off x="2893053" y="2513284"/>
              <a:ext cx="652346" cy="2675582"/>
              <a:chOff x="3904989" y="2574409"/>
              <a:chExt cx="652346" cy="2675582"/>
            </a:xfrm>
          </p:grpSpPr>
          <p:sp>
            <p:nvSpPr>
              <p:cNvPr id="118" name="椭圆 117"/>
              <p:cNvSpPr/>
              <p:nvPr/>
            </p:nvSpPr>
            <p:spPr>
              <a:xfrm flipH="1">
                <a:off x="4282034" y="2574409"/>
                <a:ext cx="275301" cy="275301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flipH="1">
                <a:off x="4282034" y="2939514"/>
                <a:ext cx="275301" cy="27530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6" name="直接连接符 125"/>
              <p:cNvCxnSpPr>
                <a:stCxn id="118" idx="6"/>
                <a:endCxn id="123" idx="2"/>
              </p:cNvCxnSpPr>
              <p:nvPr/>
            </p:nvCxnSpPr>
            <p:spPr>
              <a:xfrm flipH="1">
                <a:off x="3904990" y="2712060"/>
                <a:ext cx="377043" cy="6822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>
                <a:stCxn id="120" idx="6"/>
                <a:endCxn id="125" idx="2"/>
              </p:cNvCxnSpPr>
              <p:nvPr/>
            </p:nvCxnSpPr>
            <p:spPr>
              <a:xfrm flipH="1">
                <a:off x="3904990" y="3077165"/>
                <a:ext cx="377043" cy="1037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>
                <a:stCxn id="120" idx="6"/>
                <a:endCxn id="123" idx="2"/>
              </p:cNvCxnSpPr>
              <p:nvPr/>
            </p:nvCxnSpPr>
            <p:spPr>
              <a:xfrm flipH="1">
                <a:off x="3904990" y="3077165"/>
                <a:ext cx="377043" cy="3171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>
                <a:stCxn id="120" idx="6"/>
                <a:endCxn id="124" idx="2"/>
              </p:cNvCxnSpPr>
              <p:nvPr/>
            </p:nvCxnSpPr>
            <p:spPr>
              <a:xfrm flipH="1">
                <a:off x="3904990" y="3077165"/>
                <a:ext cx="377043" cy="6775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>
                <a:stCxn id="118" idx="6"/>
                <a:endCxn id="124" idx="2"/>
              </p:cNvCxnSpPr>
              <p:nvPr/>
            </p:nvCxnSpPr>
            <p:spPr>
              <a:xfrm flipH="1">
                <a:off x="3904990" y="2712060"/>
                <a:ext cx="377043" cy="104263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>
                <a:stCxn id="118" idx="6"/>
                <a:endCxn id="125" idx="2"/>
              </p:cNvCxnSpPr>
              <p:nvPr/>
            </p:nvCxnSpPr>
            <p:spPr>
              <a:xfrm flipH="1">
                <a:off x="3904990" y="2712060"/>
                <a:ext cx="377043" cy="14029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椭圆 201"/>
              <p:cNvSpPr/>
              <p:nvPr/>
            </p:nvSpPr>
            <p:spPr>
              <a:xfrm flipH="1" flipV="1">
                <a:off x="4279452" y="4974690"/>
                <a:ext cx="275302" cy="27530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椭圆 202"/>
              <p:cNvSpPr/>
              <p:nvPr/>
            </p:nvSpPr>
            <p:spPr>
              <a:xfrm flipH="1" flipV="1">
                <a:off x="4279451" y="4620838"/>
                <a:ext cx="275302" cy="27530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椭圆 203"/>
              <p:cNvSpPr/>
              <p:nvPr/>
            </p:nvSpPr>
            <p:spPr>
              <a:xfrm flipH="1" flipV="1">
                <a:off x="4282033" y="3946054"/>
                <a:ext cx="275302" cy="275301"/>
              </a:xfrm>
              <a:prstGeom prst="ellipse">
                <a:avLst/>
              </a:prstGeom>
              <a:solidFill>
                <a:srgbClr val="FF643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5" name="直接连接符 204"/>
              <p:cNvCxnSpPr>
                <a:stCxn id="202" idx="6"/>
                <a:endCxn id="125" idx="2"/>
              </p:cNvCxnSpPr>
              <p:nvPr/>
            </p:nvCxnSpPr>
            <p:spPr>
              <a:xfrm flipH="1" flipV="1">
                <a:off x="3904989" y="4115048"/>
                <a:ext cx="374463" cy="9972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>
                <a:stCxn id="203" idx="6"/>
                <a:endCxn id="123" idx="2"/>
              </p:cNvCxnSpPr>
              <p:nvPr/>
            </p:nvCxnSpPr>
            <p:spPr>
              <a:xfrm flipH="1" flipV="1">
                <a:off x="3904989" y="3394344"/>
                <a:ext cx="374462" cy="13641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>
                <a:stCxn id="204" idx="6"/>
                <a:endCxn id="123" idx="2"/>
              </p:cNvCxnSpPr>
              <p:nvPr/>
            </p:nvCxnSpPr>
            <p:spPr>
              <a:xfrm flipH="1" flipV="1">
                <a:off x="3904990" y="3394344"/>
                <a:ext cx="377043" cy="6893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>
                <a:stCxn id="204" idx="6"/>
                <a:endCxn id="124" idx="2"/>
              </p:cNvCxnSpPr>
              <p:nvPr/>
            </p:nvCxnSpPr>
            <p:spPr>
              <a:xfrm flipH="1" flipV="1">
                <a:off x="3904990" y="3754696"/>
                <a:ext cx="377043" cy="329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>
                <a:stCxn id="204" idx="6"/>
                <a:endCxn id="125" idx="2"/>
              </p:cNvCxnSpPr>
              <p:nvPr/>
            </p:nvCxnSpPr>
            <p:spPr>
              <a:xfrm flipH="1">
                <a:off x="3904990" y="4083705"/>
                <a:ext cx="377043" cy="313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>
                <a:stCxn id="203" idx="6"/>
                <a:endCxn id="125" idx="2"/>
              </p:cNvCxnSpPr>
              <p:nvPr/>
            </p:nvCxnSpPr>
            <p:spPr>
              <a:xfrm flipH="1" flipV="1">
                <a:off x="3904989" y="4115048"/>
                <a:ext cx="374462" cy="6434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>
                <a:stCxn id="203" idx="6"/>
                <a:endCxn id="124" idx="2"/>
              </p:cNvCxnSpPr>
              <p:nvPr/>
            </p:nvCxnSpPr>
            <p:spPr>
              <a:xfrm flipH="1" flipV="1">
                <a:off x="3904989" y="3754697"/>
                <a:ext cx="374462" cy="100379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>
                <a:stCxn id="202" idx="6"/>
                <a:endCxn id="124" idx="2"/>
              </p:cNvCxnSpPr>
              <p:nvPr/>
            </p:nvCxnSpPr>
            <p:spPr>
              <a:xfrm flipH="1" flipV="1">
                <a:off x="3904989" y="3754697"/>
                <a:ext cx="374463" cy="135764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>
                <a:stCxn id="202" idx="6"/>
                <a:endCxn id="123" idx="2"/>
              </p:cNvCxnSpPr>
              <p:nvPr/>
            </p:nvCxnSpPr>
            <p:spPr>
              <a:xfrm flipH="1" flipV="1">
                <a:off x="3904989" y="3394344"/>
                <a:ext cx="374463" cy="171799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0" name="椭圆 419"/>
              <p:cNvSpPr/>
              <p:nvPr/>
            </p:nvSpPr>
            <p:spPr>
              <a:xfrm flipH="1">
                <a:off x="4279452" y="3613235"/>
                <a:ext cx="275301" cy="275301"/>
              </a:xfrm>
              <a:prstGeom prst="ellipse">
                <a:avLst/>
              </a:prstGeom>
              <a:solidFill>
                <a:srgbClr val="FF643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21" name="直接连接符 420"/>
              <p:cNvCxnSpPr>
                <a:stCxn id="420" idx="6"/>
                <a:endCxn id="123" idx="2"/>
              </p:cNvCxnSpPr>
              <p:nvPr/>
            </p:nvCxnSpPr>
            <p:spPr>
              <a:xfrm flipH="1" flipV="1">
                <a:off x="3904990" y="3394344"/>
                <a:ext cx="374462" cy="3565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直接连接符 423"/>
              <p:cNvCxnSpPr>
                <a:stCxn id="420" idx="6"/>
                <a:endCxn id="124" idx="2"/>
              </p:cNvCxnSpPr>
              <p:nvPr/>
            </p:nvCxnSpPr>
            <p:spPr>
              <a:xfrm flipH="1">
                <a:off x="3904990" y="3750885"/>
                <a:ext cx="374462" cy="38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直接连接符 426"/>
              <p:cNvCxnSpPr>
                <a:stCxn id="420" idx="6"/>
                <a:endCxn id="125" idx="2"/>
              </p:cNvCxnSpPr>
              <p:nvPr/>
            </p:nvCxnSpPr>
            <p:spPr>
              <a:xfrm flipH="1">
                <a:off x="3904990" y="3750885"/>
                <a:ext cx="374462" cy="36416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5" name="椭圆 564"/>
              <p:cNvSpPr/>
              <p:nvPr/>
            </p:nvSpPr>
            <p:spPr>
              <a:xfrm flipH="1" flipV="1">
                <a:off x="4279451" y="4278873"/>
                <a:ext cx="275302" cy="275301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67" name="直接连接符 566"/>
              <p:cNvCxnSpPr>
                <a:stCxn id="565" idx="6"/>
                <a:endCxn id="123" idx="2"/>
              </p:cNvCxnSpPr>
              <p:nvPr/>
            </p:nvCxnSpPr>
            <p:spPr>
              <a:xfrm flipH="1" flipV="1">
                <a:off x="3904989" y="3394344"/>
                <a:ext cx="374462" cy="102217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直接连接符 569"/>
              <p:cNvCxnSpPr>
                <a:stCxn id="565" idx="6"/>
                <a:endCxn id="124" idx="2"/>
              </p:cNvCxnSpPr>
              <p:nvPr/>
            </p:nvCxnSpPr>
            <p:spPr>
              <a:xfrm flipH="1" flipV="1">
                <a:off x="3904989" y="3754697"/>
                <a:ext cx="374462" cy="6618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直接连接符 572"/>
              <p:cNvCxnSpPr>
                <a:stCxn id="565" idx="6"/>
                <a:endCxn id="125" idx="2"/>
              </p:cNvCxnSpPr>
              <p:nvPr/>
            </p:nvCxnSpPr>
            <p:spPr>
              <a:xfrm flipH="1" flipV="1">
                <a:off x="3904989" y="4115048"/>
                <a:ext cx="374462" cy="3014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OG legend"/>
          <p:cNvGrpSpPr/>
          <p:nvPr/>
        </p:nvGrpSpPr>
        <p:grpSpPr>
          <a:xfrm>
            <a:off x="845170" y="5934342"/>
            <a:ext cx="1482979" cy="646331"/>
            <a:chOff x="845170" y="5934342"/>
            <a:chExt cx="1482979" cy="646331"/>
          </a:xfrm>
        </p:grpSpPr>
        <p:sp>
          <p:nvSpPr>
            <p:cNvPr id="132" name="椭圆 131"/>
            <p:cNvSpPr/>
            <p:nvPr/>
          </p:nvSpPr>
          <p:spPr>
            <a:xfrm>
              <a:off x="845170" y="6120430"/>
              <a:ext cx="275301" cy="2753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26664" y="5934342"/>
              <a:ext cx="12014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observed genes </a:t>
              </a:r>
              <a:endParaRPr lang="zh-CN" altLang="en-US" dirty="0"/>
            </a:p>
          </p:txBody>
        </p:sp>
      </p:grpSp>
      <p:grpSp>
        <p:nvGrpSpPr>
          <p:cNvPr id="22" name="UDP legend"/>
          <p:cNvGrpSpPr/>
          <p:nvPr/>
        </p:nvGrpSpPr>
        <p:grpSpPr>
          <a:xfrm>
            <a:off x="2317749" y="5881216"/>
            <a:ext cx="2279845" cy="923330"/>
            <a:chOff x="4376506" y="5932323"/>
            <a:chExt cx="1780454" cy="923330"/>
          </a:xfrm>
        </p:grpSpPr>
        <p:sp>
          <p:nvSpPr>
            <p:cNvPr id="138" name="椭圆 137"/>
            <p:cNvSpPr/>
            <p:nvPr/>
          </p:nvSpPr>
          <p:spPr>
            <a:xfrm flipH="1">
              <a:off x="4376506" y="6120430"/>
              <a:ext cx="223564" cy="27172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21" name="UCP legend"/>
          <p:cNvGrpSpPr/>
          <p:nvPr/>
        </p:nvGrpSpPr>
        <p:grpSpPr>
          <a:xfrm>
            <a:off x="6117926" y="5879384"/>
            <a:ext cx="1896260" cy="923330"/>
            <a:chOff x="6071533" y="5934970"/>
            <a:chExt cx="1896260" cy="923330"/>
          </a:xfrm>
        </p:grpSpPr>
        <p:sp>
          <p:nvSpPr>
            <p:cNvPr id="142" name="椭圆 141"/>
            <p:cNvSpPr/>
            <p:nvPr/>
          </p:nvSpPr>
          <p:spPr>
            <a:xfrm flipH="1" flipV="1">
              <a:off x="6071533" y="6116858"/>
              <a:ext cx="275302" cy="275301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6379986" y="5934970"/>
              <a:ext cx="1587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unsupervised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73" name="SCP legend"/>
          <p:cNvGrpSpPr/>
          <p:nvPr/>
        </p:nvGrpSpPr>
        <p:grpSpPr>
          <a:xfrm>
            <a:off x="8014186" y="5874908"/>
            <a:ext cx="2279845" cy="923330"/>
            <a:chOff x="4376506" y="5932323"/>
            <a:chExt cx="1780454" cy="923330"/>
          </a:xfrm>
        </p:grpSpPr>
        <p:sp>
          <p:nvSpPr>
            <p:cNvPr id="174" name="椭圆 173"/>
            <p:cNvSpPr/>
            <p:nvPr/>
          </p:nvSpPr>
          <p:spPr>
            <a:xfrm flipH="1">
              <a:off x="4376506" y="6120430"/>
              <a:ext cx="209885" cy="273558"/>
            </a:xfrm>
            <a:prstGeom prst="ellipse">
              <a:avLst/>
            </a:prstGeom>
            <a:solidFill>
              <a:srgbClr val="FF643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文本框 174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continuous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grpSp>
        <p:nvGrpSpPr>
          <p:cNvPr id="169" name="SDP legend"/>
          <p:cNvGrpSpPr/>
          <p:nvPr/>
        </p:nvGrpSpPr>
        <p:grpSpPr>
          <a:xfrm>
            <a:off x="4143806" y="5881213"/>
            <a:ext cx="2279846" cy="923330"/>
            <a:chOff x="4376505" y="5932323"/>
            <a:chExt cx="1780455" cy="923330"/>
          </a:xfrm>
        </p:grpSpPr>
        <p:sp>
          <p:nvSpPr>
            <p:cNvPr id="170" name="椭圆 169"/>
            <p:cNvSpPr/>
            <p:nvPr/>
          </p:nvSpPr>
          <p:spPr>
            <a:xfrm flipH="1">
              <a:off x="4376505" y="6120430"/>
              <a:ext cx="209885" cy="271729"/>
            </a:xfrm>
            <a:prstGeom prst="ellipse">
              <a:avLst/>
            </a:prstGeom>
            <a:solidFill>
              <a:srgbClr val="F4B18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文本框 170"/>
            <p:cNvSpPr txBox="1"/>
            <p:nvPr/>
          </p:nvSpPr>
          <p:spPr>
            <a:xfrm>
              <a:off x="4656443" y="5932323"/>
              <a:ext cx="15005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supervised</a:t>
              </a:r>
            </a:p>
            <a:p>
              <a:r>
                <a:rPr lang="en-US" altLang="zh-CN" dirty="0"/>
                <a:t>discrete</a:t>
              </a:r>
            </a:p>
            <a:p>
              <a:r>
                <a:rPr lang="en-US" altLang="zh-CN" dirty="0"/>
                <a:t>parameters </a:t>
              </a:r>
              <a:endParaRPr lang="zh-CN" altLang="en-US" dirty="0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148" name="decoder后"/>
          <p:cNvGrpSpPr/>
          <p:nvPr/>
        </p:nvGrpSpPr>
        <p:grpSpPr>
          <a:xfrm>
            <a:off x="7660990" y="2774665"/>
            <a:ext cx="4378301" cy="2948774"/>
            <a:chOff x="5342732" y="2233538"/>
            <a:chExt cx="4655446" cy="2960630"/>
          </a:xfrm>
        </p:grpSpPr>
        <p:sp>
          <p:nvSpPr>
            <p:cNvPr id="149" name="decoder蒙版"/>
            <p:cNvSpPr/>
            <p:nvPr/>
          </p:nvSpPr>
          <p:spPr>
            <a:xfrm>
              <a:off x="5342732" y="2236173"/>
              <a:ext cx="4654296" cy="2957995"/>
            </a:xfrm>
            <a:prstGeom prst="roundRect">
              <a:avLst/>
            </a:prstGeom>
            <a:solidFill>
              <a:srgbClr val="BFBFBF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decoder隐层"/>
            <p:cNvGrpSpPr/>
            <p:nvPr/>
          </p:nvGrpSpPr>
          <p:grpSpPr>
            <a:xfrm flipH="1">
              <a:off x="6824786" y="3300625"/>
              <a:ext cx="1343222" cy="997431"/>
              <a:chOff x="2561767" y="3255267"/>
              <a:chExt cx="1343222" cy="997431"/>
            </a:xfrm>
          </p:grpSpPr>
          <p:sp>
            <p:nvSpPr>
              <p:cNvPr id="191" name="椭圆 190"/>
              <p:cNvSpPr/>
              <p:nvPr/>
            </p:nvSpPr>
            <p:spPr>
              <a:xfrm>
                <a:off x="2561767" y="3255267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2561767" y="3615619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椭圆 192"/>
              <p:cNvSpPr/>
              <p:nvPr/>
            </p:nvSpPr>
            <p:spPr>
              <a:xfrm>
                <a:off x="2561767" y="3975970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椭圆 193"/>
              <p:cNvSpPr/>
              <p:nvPr/>
            </p:nvSpPr>
            <p:spPr>
              <a:xfrm flipH="1">
                <a:off x="3629688" y="3256693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椭圆 194"/>
              <p:cNvSpPr/>
              <p:nvPr/>
            </p:nvSpPr>
            <p:spPr>
              <a:xfrm flipH="1">
                <a:off x="3629688" y="3617046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椭圆 195"/>
              <p:cNvSpPr/>
              <p:nvPr/>
            </p:nvSpPr>
            <p:spPr>
              <a:xfrm flipH="1">
                <a:off x="3629688" y="3977397"/>
                <a:ext cx="275301" cy="275301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文本框 196"/>
                  <p:cNvSpPr txBox="1"/>
                  <p:nvPr/>
                </p:nvSpPr>
                <p:spPr>
                  <a:xfrm>
                    <a:off x="2997559" y="3577847"/>
                    <a:ext cx="471638" cy="2921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……</m:t>
                          </m:r>
                        </m:oMath>
                      </m:oMathPara>
                    </a14:m>
                    <a:endParaRPr lang="en-US" altLang="zh-CN" dirty="0"/>
                  </a:p>
                </p:txBody>
              </p:sp>
            </mc:Choice>
            <mc:Fallback xmlns="">
              <p:sp>
                <p:nvSpPr>
                  <p:cNvPr id="574" name="文本框 5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97559" y="3577847"/>
                    <a:ext cx="471638" cy="29211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51" name="decoder输入层"/>
            <p:cNvGrpSpPr/>
            <p:nvPr/>
          </p:nvGrpSpPr>
          <p:grpSpPr>
            <a:xfrm>
              <a:off x="6063385" y="3272108"/>
              <a:ext cx="770545" cy="888298"/>
              <a:chOff x="7535569" y="3290396"/>
              <a:chExt cx="770545" cy="888298"/>
            </a:xfrm>
          </p:grpSpPr>
          <p:sp>
            <p:nvSpPr>
              <p:cNvPr id="183" name="椭圆 182"/>
              <p:cNvSpPr/>
              <p:nvPr/>
            </p:nvSpPr>
            <p:spPr>
              <a:xfrm flipV="1">
                <a:off x="7535569" y="3290396"/>
                <a:ext cx="275302" cy="275302"/>
              </a:xfrm>
              <a:prstGeom prst="ellipse">
                <a:avLst/>
              </a:prstGeom>
              <a:solidFill>
                <a:srgbClr val="B603F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4" name="直接连接符 183"/>
              <p:cNvCxnSpPr>
                <a:stCxn id="183" idx="6"/>
                <a:endCxn id="194" idx="2"/>
              </p:cNvCxnSpPr>
              <p:nvPr/>
            </p:nvCxnSpPr>
            <p:spPr>
              <a:xfrm>
                <a:off x="7810871" y="3428046"/>
                <a:ext cx="495243" cy="2994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/>
              <p:cNvCxnSpPr>
                <a:stCxn id="183" idx="6"/>
                <a:endCxn id="195" idx="2"/>
              </p:cNvCxnSpPr>
              <p:nvPr/>
            </p:nvCxnSpPr>
            <p:spPr>
              <a:xfrm>
                <a:off x="7810871" y="3428046"/>
                <a:ext cx="495243" cy="3902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连接符 185"/>
              <p:cNvCxnSpPr>
                <a:stCxn id="183" idx="6"/>
                <a:endCxn id="196" idx="2"/>
              </p:cNvCxnSpPr>
              <p:nvPr/>
            </p:nvCxnSpPr>
            <p:spPr>
              <a:xfrm>
                <a:off x="7810871" y="3428046"/>
                <a:ext cx="495243" cy="7506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椭圆 186"/>
              <p:cNvSpPr/>
              <p:nvPr/>
            </p:nvSpPr>
            <p:spPr>
              <a:xfrm flipV="1">
                <a:off x="7535569" y="3696917"/>
                <a:ext cx="275302" cy="275302"/>
              </a:xfrm>
              <a:prstGeom prst="ellipse">
                <a:avLst/>
              </a:prstGeom>
              <a:solidFill>
                <a:srgbClr val="B603FD">
                  <a:alpha val="50196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88" name="直接连接符 187"/>
              <p:cNvCxnSpPr>
                <a:stCxn id="187" idx="6"/>
                <a:endCxn id="194" idx="2"/>
              </p:cNvCxnSpPr>
              <p:nvPr/>
            </p:nvCxnSpPr>
            <p:spPr>
              <a:xfrm flipV="1">
                <a:off x="7810871" y="3457990"/>
                <a:ext cx="495243" cy="37657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直接连接符 188"/>
              <p:cNvCxnSpPr>
                <a:stCxn id="187" idx="6"/>
                <a:endCxn id="195" idx="2"/>
              </p:cNvCxnSpPr>
              <p:nvPr/>
            </p:nvCxnSpPr>
            <p:spPr>
              <a:xfrm flipV="1">
                <a:off x="7810871" y="3818343"/>
                <a:ext cx="495243" cy="162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接连接符 189"/>
              <p:cNvCxnSpPr>
                <a:stCxn id="187" idx="6"/>
                <a:endCxn id="196" idx="2"/>
              </p:cNvCxnSpPr>
              <p:nvPr/>
            </p:nvCxnSpPr>
            <p:spPr>
              <a:xfrm>
                <a:off x="7810871" y="3834567"/>
                <a:ext cx="495243" cy="3441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decoder输出层"/>
            <p:cNvGrpSpPr/>
            <p:nvPr/>
          </p:nvGrpSpPr>
          <p:grpSpPr>
            <a:xfrm>
              <a:off x="8177152" y="2760215"/>
              <a:ext cx="803797" cy="1786408"/>
              <a:chOff x="9649336" y="2778503"/>
              <a:chExt cx="803797" cy="1786408"/>
            </a:xfrm>
          </p:grpSpPr>
          <p:sp>
            <p:nvSpPr>
              <p:cNvPr id="156" name="椭圆 155"/>
              <p:cNvSpPr/>
              <p:nvPr/>
            </p:nvSpPr>
            <p:spPr>
              <a:xfrm flipH="1">
                <a:off x="10175509" y="2778503"/>
                <a:ext cx="275301" cy="275301"/>
              </a:xfrm>
              <a:prstGeom prst="ellipse">
                <a:avLst/>
              </a:prstGeom>
              <a:solidFill>
                <a:srgbClr val="5B9B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椭圆 156"/>
              <p:cNvSpPr/>
              <p:nvPr/>
            </p:nvSpPr>
            <p:spPr>
              <a:xfrm flipH="1">
                <a:off x="10175509" y="3131860"/>
                <a:ext cx="275301" cy="275301"/>
              </a:xfrm>
              <a:prstGeom prst="ellipse">
                <a:avLst/>
              </a:prstGeom>
              <a:solidFill>
                <a:srgbClr val="5B9B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椭圆 157"/>
              <p:cNvSpPr/>
              <p:nvPr/>
            </p:nvSpPr>
            <p:spPr>
              <a:xfrm flipH="1">
                <a:off x="10175509" y="3534887"/>
                <a:ext cx="275301" cy="275301"/>
              </a:xfrm>
              <a:prstGeom prst="ellipse">
                <a:avLst/>
              </a:prstGeom>
              <a:solidFill>
                <a:srgbClr val="5B9BD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59" name="直接连接符 158"/>
              <p:cNvCxnSpPr>
                <a:stCxn id="156" idx="6"/>
                <a:endCxn id="191" idx="2"/>
              </p:cNvCxnSpPr>
              <p:nvPr/>
            </p:nvCxnSpPr>
            <p:spPr>
              <a:xfrm flipH="1">
                <a:off x="9649336" y="2866651"/>
                <a:ext cx="526173" cy="58991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接连接符 159"/>
              <p:cNvCxnSpPr>
                <a:stCxn id="157" idx="6"/>
                <a:endCxn id="192" idx="2"/>
              </p:cNvCxnSpPr>
              <p:nvPr/>
            </p:nvCxnSpPr>
            <p:spPr>
              <a:xfrm flipH="1">
                <a:off x="9649336" y="3222249"/>
                <a:ext cx="526173" cy="5946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接连接符 160"/>
              <p:cNvCxnSpPr>
                <a:stCxn id="158" idx="6"/>
                <a:endCxn id="193" idx="2"/>
              </p:cNvCxnSpPr>
              <p:nvPr/>
            </p:nvCxnSpPr>
            <p:spPr>
              <a:xfrm flipH="1">
                <a:off x="9649336" y="3577847"/>
                <a:ext cx="526173" cy="5994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接连接符 161"/>
              <p:cNvCxnSpPr>
                <a:stCxn id="158" idx="6"/>
                <a:endCxn id="191" idx="2"/>
              </p:cNvCxnSpPr>
              <p:nvPr/>
            </p:nvCxnSpPr>
            <p:spPr>
              <a:xfrm flipH="1" flipV="1">
                <a:off x="9649336" y="3456564"/>
                <a:ext cx="526173" cy="1212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接连接符 162"/>
              <p:cNvCxnSpPr>
                <a:stCxn id="158" idx="6"/>
                <a:endCxn id="192" idx="2"/>
              </p:cNvCxnSpPr>
              <p:nvPr/>
            </p:nvCxnSpPr>
            <p:spPr>
              <a:xfrm flipH="1">
                <a:off x="9649336" y="3577847"/>
                <a:ext cx="526173" cy="23906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>
                <a:stCxn id="157" idx="6"/>
                <a:endCxn id="191" idx="2"/>
              </p:cNvCxnSpPr>
              <p:nvPr/>
            </p:nvCxnSpPr>
            <p:spPr>
              <a:xfrm flipH="1">
                <a:off x="9649336" y="3222249"/>
                <a:ext cx="526173" cy="2343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>
                <a:stCxn id="157" idx="6"/>
                <a:endCxn id="193" idx="2"/>
              </p:cNvCxnSpPr>
              <p:nvPr/>
            </p:nvCxnSpPr>
            <p:spPr>
              <a:xfrm flipH="1">
                <a:off x="9649336" y="3222249"/>
                <a:ext cx="526173" cy="9550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>
                <a:stCxn id="156" idx="6"/>
                <a:endCxn id="192" idx="2"/>
              </p:cNvCxnSpPr>
              <p:nvPr/>
            </p:nvCxnSpPr>
            <p:spPr>
              <a:xfrm flipH="1">
                <a:off x="9649336" y="2866651"/>
                <a:ext cx="526173" cy="9502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>
                <a:stCxn id="156" idx="6"/>
                <a:endCxn id="193" idx="2"/>
              </p:cNvCxnSpPr>
              <p:nvPr/>
            </p:nvCxnSpPr>
            <p:spPr>
              <a:xfrm flipH="1">
                <a:off x="9649336" y="2866651"/>
                <a:ext cx="526173" cy="13106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组合 167"/>
              <p:cNvGrpSpPr/>
              <p:nvPr/>
            </p:nvGrpSpPr>
            <p:grpSpPr>
              <a:xfrm>
                <a:off x="10177832" y="3934012"/>
                <a:ext cx="275301" cy="630899"/>
                <a:chOff x="10097602" y="4087104"/>
                <a:chExt cx="275301" cy="630899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81" name="椭圆 180"/>
                <p:cNvSpPr/>
                <p:nvPr/>
              </p:nvSpPr>
              <p:spPr>
                <a:xfrm flipH="1">
                  <a:off x="10097602" y="4087104"/>
                  <a:ext cx="275301" cy="275301"/>
                </a:xfrm>
                <a:prstGeom prst="ellipse">
                  <a:avLst/>
                </a:prstGeom>
                <a:solidFill>
                  <a:srgbClr val="5B9BD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2" name="椭圆 181"/>
                <p:cNvSpPr/>
                <p:nvPr/>
              </p:nvSpPr>
              <p:spPr>
                <a:xfrm flipH="1">
                  <a:off x="10097602" y="4442702"/>
                  <a:ext cx="275301" cy="275301"/>
                </a:xfrm>
                <a:prstGeom prst="ellipse">
                  <a:avLst/>
                </a:prstGeom>
                <a:solidFill>
                  <a:srgbClr val="5B9BD5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cxnSp>
            <p:nvCxnSpPr>
              <p:cNvPr id="172" name="直接连接符 171"/>
              <p:cNvCxnSpPr>
                <a:stCxn id="181" idx="6"/>
                <a:endCxn id="191" idx="2"/>
              </p:cNvCxnSpPr>
              <p:nvPr/>
            </p:nvCxnSpPr>
            <p:spPr>
              <a:xfrm flipH="1" flipV="1">
                <a:off x="9649336" y="3456564"/>
                <a:ext cx="528496" cy="6150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>
                <a:stCxn id="182" idx="6"/>
                <a:endCxn id="191" idx="2"/>
              </p:cNvCxnSpPr>
              <p:nvPr/>
            </p:nvCxnSpPr>
            <p:spPr>
              <a:xfrm flipH="1" flipV="1">
                <a:off x="9649336" y="3456564"/>
                <a:ext cx="528496" cy="9706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>
                <a:stCxn id="181" idx="6"/>
                <a:endCxn id="192" idx="2"/>
              </p:cNvCxnSpPr>
              <p:nvPr/>
            </p:nvCxnSpPr>
            <p:spPr>
              <a:xfrm flipH="1" flipV="1">
                <a:off x="9649336" y="3816916"/>
                <a:ext cx="528496" cy="2547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>
                <a:stCxn id="182" idx="6"/>
                <a:endCxn id="192" idx="2"/>
              </p:cNvCxnSpPr>
              <p:nvPr/>
            </p:nvCxnSpPr>
            <p:spPr>
              <a:xfrm flipH="1" flipV="1">
                <a:off x="9649336" y="3816916"/>
                <a:ext cx="528496" cy="6103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>
                <a:stCxn id="181" idx="6"/>
                <a:endCxn id="193" idx="2"/>
              </p:cNvCxnSpPr>
              <p:nvPr/>
            </p:nvCxnSpPr>
            <p:spPr>
              <a:xfrm flipH="1">
                <a:off x="9649336" y="4071663"/>
                <a:ext cx="528496" cy="10560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>
                <a:stCxn id="182" idx="6"/>
                <a:endCxn id="193" idx="2"/>
              </p:cNvCxnSpPr>
              <p:nvPr/>
            </p:nvCxnSpPr>
            <p:spPr>
              <a:xfrm flipH="1" flipV="1">
                <a:off x="9649336" y="4177267"/>
                <a:ext cx="528496" cy="2499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decoder外框"/>
            <p:cNvSpPr/>
            <p:nvPr/>
          </p:nvSpPr>
          <p:spPr>
            <a:xfrm>
              <a:off x="5343882" y="2233538"/>
              <a:ext cx="4654296" cy="295799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zh-CN" sz="2000" dirty="0">
                  <a:solidFill>
                    <a:schemeClr val="tx1"/>
                  </a:solidFill>
                </a:rPr>
                <a:t>Decoder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文本框 153"/>
                <p:cNvSpPr txBox="1"/>
                <p:nvPr/>
              </p:nvSpPr>
              <p:spPr>
                <a:xfrm>
                  <a:off x="5690167" y="3226682"/>
                  <a:ext cx="379147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4" name="文本框 1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0167" y="3226682"/>
                  <a:ext cx="379147" cy="276999"/>
                </a:xfrm>
                <a:prstGeom prst="rect">
                  <a:avLst/>
                </a:prstGeom>
                <a:blipFill>
                  <a:blip r:embed="rId19"/>
                  <a:stretch>
                    <a:fillRect b="-108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文本框 154"/>
                <p:cNvSpPr txBox="1"/>
                <p:nvPr/>
              </p:nvSpPr>
              <p:spPr>
                <a:xfrm>
                  <a:off x="9207924" y="3581955"/>
                  <a:ext cx="344679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155" name="文本框 1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924" y="3581955"/>
                  <a:ext cx="344679" cy="276999"/>
                </a:xfrm>
                <a:prstGeom prst="rect">
                  <a:avLst/>
                </a:prstGeom>
                <a:blipFill>
                  <a:blip r:embed="rId20"/>
                  <a:stretch>
                    <a:fillRect l="-7547" r="-1887" b="-1087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sampling后"/>
              <p:cNvSpPr/>
              <p:nvPr/>
            </p:nvSpPr>
            <p:spPr>
              <a:xfrm>
                <a:off x="5296544" y="3048912"/>
                <a:ext cx="1674573" cy="2400281"/>
              </a:xfrm>
              <a:prstGeom prst="roundRect">
                <a:avLst/>
              </a:prstGeom>
              <a:solidFill>
                <a:srgbClr val="BFBFBF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Sampling</a:t>
                </a:r>
              </a:p>
              <a:p>
                <a:pPr algn="ctr"/>
                <a:r>
                  <a:rPr lang="en-US" altLang="zh-CN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/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dirty="0">
                  <a:solidFill>
                    <a:schemeClr val="tx1"/>
                  </a:solidFill>
                </a:endParaRPr>
              </a:p>
              <a:p>
                <a:pPr algn="ctr"/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8" name="sampling后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544" y="3048912"/>
                <a:ext cx="1674573" cy="2400281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9" name="直接箭头连接符 198"/>
          <p:cNvCxnSpPr>
            <a:endCxn id="198" idx="1"/>
          </p:cNvCxnSpPr>
          <p:nvPr/>
        </p:nvCxnSpPr>
        <p:spPr>
          <a:xfrm flipV="1">
            <a:off x="4575178" y="4249053"/>
            <a:ext cx="721366" cy="4311"/>
          </a:xfrm>
          <a:prstGeom prst="straightConnector1">
            <a:avLst/>
          </a:prstGeom>
          <a:ln w="19050"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0" name="直接箭头连接符 199"/>
          <p:cNvCxnSpPr>
            <a:stCxn id="198" idx="3"/>
            <a:endCxn id="149" idx="1"/>
          </p:cNvCxnSpPr>
          <p:nvPr/>
        </p:nvCxnSpPr>
        <p:spPr>
          <a:xfrm>
            <a:off x="6971117" y="4249053"/>
            <a:ext cx="689873" cy="131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" name="encoder外框"/>
          <p:cNvSpPr/>
          <p:nvPr/>
        </p:nvSpPr>
        <p:spPr>
          <a:xfrm>
            <a:off x="4090579" y="980546"/>
            <a:ext cx="2041046" cy="1504570"/>
          </a:xfrm>
          <a:prstGeom prst="roundRect">
            <a:avLst/>
          </a:prstGeom>
          <a:solidFill>
            <a:srgbClr val="FF6434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Labels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cxnSp>
        <p:nvCxnSpPr>
          <p:cNvPr id="7" name="肘形连接符 6"/>
          <p:cNvCxnSpPr>
            <a:endCxn id="120" idx="2"/>
          </p:cNvCxnSpPr>
          <p:nvPr/>
        </p:nvCxnSpPr>
        <p:spPr>
          <a:xfrm rot="5400000">
            <a:off x="3601636" y="2417833"/>
            <a:ext cx="1088896" cy="987956"/>
          </a:xfrm>
          <a:prstGeom prst="bentConnector2">
            <a:avLst/>
          </a:prstGeom>
          <a:ln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6" name="肘形连接符 215"/>
          <p:cNvCxnSpPr>
            <a:endCxn id="420" idx="2"/>
          </p:cNvCxnSpPr>
          <p:nvPr/>
        </p:nvCxnSpPr>
        <p:spPr>
          <a:xfrm rot="5400000">
            <a:off x="3336866" y="2198021"/>
            <a:ext cx="2244617" cy="1619300"/>
          </a:xfrm>
          <a:prstGeom prst="bentConnector2">
            <a:avLst/>
          </a:prstGeom>
          <a:ln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肘形连接符 216"/>
          <p:cNvCxnSpPr>
            <a:endCxn id="204" idx="2"/>
          </p:cNvCxnSpPr>
          <p:nvPr/>
        </p:nvCxnSpPr>
        <p:spPr>
          <a:xfrm rot="5400000">
            <a:off x="3601081" y="2536142"/>
            <a:ext cx="1977682" cy="1875631"/>
          </a:xfrm>
          <a:prstGeom prst="bentConnector2">
            <a:avLst/>
          </a:prstGeom>
          <a:ln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735790" y="6045882"/>
            <a:ext cx="1029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Supervise</a:t>
            </a:r>
            <a:endParaRPr lang="zh-CN" altLang="en-US" sz="1600" dirty="0"/>
          </a:p>
        </p:txBody>
      </p:sp>
      <p:sp>
        <p:nvSpPr>
          <p:cNvPr id="38" name="矩形 37"/>
          <p:cNvSpPr/>
          <p:nvPr/>
        </p:nvSpPr>
        <p:spPr>
          <a:xfrm>
            <a:off x="4143806" y="1470581"/>
            <a:ext cx="776986" cy="4147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Batch</a:t>
            </a:r>
            <a:endParaRPr lang="zh-CN" altLang="en-US" sz="1400" dirty="0"/>
          </a:p>
        </p:txBody>
      </p:sp>
      <p:sp>
        <p:nvSpPr>
          <p:cNvPr id="219" name="矩形 218"/>
          <p:cNvSpPr/>
          <p:nvPr/>
        </p:nvSpPr>
        <p:spPr>
          <a:xfrm>
            <a:off x="4186685" y="1952581"/>
            <a:ext cx="776986" cy="4147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Cell Type</a:t>
            </a:r>
            <a:endParaRPr lang="zh-CN" altLang="en-US" sz="1400" dirty="0"/>
          </a:p>
        </p:txBody>
      </p:sp>
      <p:sp>
        <p:nvSpPr>
          <p:cNvPr id="220" name="矩形 219"/>
          <p:cNvSpPr/>
          <p:nvPr/>
        </p:nvSpPr>
        <p:spPr>
          <a:xfrm>
            <a:off x="5181329" y="1471911"/>
            <a:ext cx="776986" cy="414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Pseudo-time</a:t>
            </a:r>
            <a:endParaRPr lang="zh-CN" altLang="en-US" sz="1400" dirty="0"/>
          </a:p>
        </p:txBody>
      </p:sp>
      <p:sp>
        <p:nvSpPr>
          <p:cNvPr id="221" name="矩形 220"/>
          <p:cNvSpPr/>
          <p:nvPr/>
        </p:nvSpPr>
        <p:spPr>
          <a:xfrm>
            <a:off x="5181329" y="2011459"/>
            <a:ext cx="847213" cy="4147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Function</a:t>
            </a:r>
          </a:p>
          <a:p>
            <a:pPr algn="ctr"/>
            <a:r>
              <a:rPr lang="en-US" altLang="zh-CN" sz="1400" dirty="0"/>
              <a:t>score</a:t>
            </a:r>
            <a:endParaRPr lang="zh-CN" altLang="en-US" sz="1400" dirty="0"/>
          </a:p>
        </p:txBody>
      </p:sp>
      <p:cxnSp>
        <p:nvCxnSpPr>
          <p:cNvPr id="222" name="肘形连接符 221"/>
          <p:cNvCxnSpPr>
            <a:stCxn id="182" idx="4"/>
            <a:endCxn id="14" idx="4"/>
          </p:cNvCxnSpPr>
          <p:nvPr/>
        </p:nvCxnSpPr>
        <p:spPr>
          <a:xfrm rot="5400000" flipH="1">
            <a:off x="5983287" y="108611"/>
            <a:ext cx="92524" cy="9847228"/>
          </a:xfrm>
          <a:prstGeom prst="bentConnector3">
            <a:avLst>
              <a:gd name="adj1" fmla="val -776873"/>
            </a:avLst>
          </a:prstGeom>
          <a:ln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>
            <a:off x="10241484" y="6201150"/>
            <a:ext cx="465444" cy="14009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17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Universal Coordinate Method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672320" y="3683000"/>
            <a:ext cx="1920240" cy="4733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b="1" dirty="0"/>
              <a:t>Supervised</a:t>
            </a:r>
            <a:endParaRPr lang="zh-CN" altLang="en-US" b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85446" y="3683000"/>
            <a:ext cx="2357120" cy="5313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CN" b="1" dirty="0"/>
              <a:t>Unsupervised</a:t>
            </a:r>
            <a:endParaRPr lang="zh-CN" altLang="en-US" b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9AFB-3AF2-41B9-B9F3-EF59502B6F98}" type="slidenum">
              <a:rPr lang="zh-CN" altLang="en-US" smtClean="0"/>
              <a:t>5</a:t>
            </a:fld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660400" y="3525520"/>
            <a:ext cx="108585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5952173" y="1130300"/>
            <a:ext cx="1587" cy="510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内容占位符 3"/>
          <p:cNvSpPr txBox="1">
            <a:spLocks/>
          </p:cNvSpPr>
          <p:nvPr/>
        </p:nvSpPr>
        <p:spPr>
          <a:xfrm>
            <a:off x="6089650" y="1108790"/>
            <a:ext cx="1957070" cy="517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/>
              <a:t>Continuous</a:t>
            </a:r>
            <a:endParaRPr lang="zh-CN" altLang="en-US" b="1" dirty="0"/>
          </a:p>
        </p:txBody>
      </p:sp>
      <p:sp>
        <p:nvSpPr>
          <p:cNvPr id="16" name="内容占位符 3"/>
          <p:cNvSpPr txBox="1">
            <a:spLocks/>
          </p:cNvSpPr>
          <p:nvPr/>
        </p:nvSpPr>
        <p:spPr>
          <a:xfrm>
            <a:off x="6021706" y="6013371"/>
            <a:ext cx="1840547" cy="4446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 dirty="0"/>
              <a:t>Discrete</a:t>
            </a:r>
          </a:p>
        </p:txBody>
      </p:sp>
      <p:sp>
        <p:nvSpPr>
          <p:cNvPr id="17" name="椭圆 16"/>
          <p:cNvSpPr/>
          <p:nvPr/>
        </p:nvSpPr>
        <p:spPr>
          <a:xfrm>
            <a:off x="4265613" y="1838960"/>
            <a:ext cx="3373120" cy="33731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UniCoord</a:t>
            </a:r>
            <a:endParaRPr lang="zh-CN" altLang="en-US" sz="4000" dirty="0">
              <a:ln w="0"/>
              <a:solidFill>
                <a:schemeClr val="tx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71320" y="1456045"/>
            <a:ext cx="909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PCA</a:t>
            </a:r>
          </a:p>
          <a:p>
            <a:r>
              <a:rPr lang="en-US" altLang="zh-CN" sz="2400" dirty="0"/>
              <a:t>VAE</a:t>
            </a:r>
            <a:endParaRPr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125980" y="4763999"/>
            <a:ext cx="1537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/>
              <a:t>Kmeans</a:t>
            </a:r>
            <a:endParaRPr lang="en-US" altLang="zh-CN" sz="2400" dirty="0"/>
          </a:p>
          <a:p>
            <a:r>
              <a:rPr lang="en-US" altLang="zh-CN" sz="2400" dirty="0"/>
              <a:t>Louvain</a:t>
            </a:r>
            <a:endParaRPr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8453520" y="1768902"/>
            <a:ext cx="17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Regression</a:t>
            </a:r>
            <a:endParaRPr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8647036" y="3294687"/>
            <a:ext cx="9317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MLP</a:t>
            </a:r>
            <a:endParaRPr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8434906" y="5061396"/>
            <a:ext cx="224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SVM</a:t>
            </a:r>
          </a:p>
          <a:p>
            <a:r>
              <a:rPr lang="en-US" altLang="zh-CN" sz="2400" dirty="0"/>
              <a:t>Random Forest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4344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7CDE5-F007-40AE-9DB1-E2F614F8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79" y="864902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/>
              <a:t>Current Works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DA99DE-FE1D-4B51-AF1E-4AAE31E4C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79" y="3135810"/>
            <a:ext cx="3583674" cy="3099889"/>
          </a:xfrm>
        </p:spPr>
        <p:txBody>
          <a:bodyPr>
            <a:normAutofit/>
          </a:bodyPr>
          <a:lstStyle/>
          <a:p>
            <a:r>
              <a:rPr lang="en-US" altLang="zh-CN" dirty="0"/>
              <a:t>API to Scanpy</a:t>
            </a:r>
          </a:p>
          <a:p>
            <a:pPr lvl="1"/>
            <a:r>
              <a:rPr lang="en-US" altLang="zh-CN" dirty="0"/>
              <a:t>Create model</a:t>
            </a:r>
          </a:p>
          <a:p>
            <a:pPr lvl="1"/>
            <a:r>
              <a:rPr lang="en-US" altLang="zh-CN" dirty="0"/>
              <a:t>Train model</a:t>
            </a:r>
          </a:p>
          <a:p>
            <a:pPr lvl="1"/>
            <a:r>
              <a:rPr lang="en-US" altLang="zh-CN" dirty="0"/>
              <a:t>Get embedding</a:t>
            </a:r>
          </a:p>
          <a:p>
            <a:pPr lvl="1"/>
            <a:r>
              <a:rPr lang="en-US" altLang="zh-CN" dirty="0"/>
              <a:t>Predict labels</a:t>
            </a:r>
          </a:p>
          <a:p>
            <a:pPr lvl="1"/>
            <a:r>
              <a:rPr lang="en-US" altLang="zh-CN" dirty="0"/>
              <a:t>Generate data</a:t>
            </a:r>
          </a:p>
          <a:p>
            <a:pPr lvl="1"/>
            <a:r>
              <a:rPr lang="en-US" altLang="zh-CN" dirty="0"/>
              <a:t>Write &amp; Load h5ad</a:t>
            </a:r>
            <a:endParaRPr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A8B78E4-15FA-4FEB-A18E-B0AD4C7142FD}"/>
              </a:ext>
            </a:extLst>
          </p:cNvPr>
          <p:cNvSpPr txBox="1">
            <a:spLocks/>
          </p:cNvSpPr>
          <p:nvPr/>
        </p:nvSpPr>
        <p:spPr>
          <a:xfrm>
            <a:off x="3674280" y="3135811"/>
            <a:ext cx="4625076" cy="255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Cross-dataset Prediction</a:t>
            </a:r>
          </a:p>
          <a:p>
            <a:pPr lvl="1"/>
            <a:r>
              <a:rPr lang="en-US" altLang="zh-CN" dirty="0" err="1"/>
              <a:t>hECA</a:t>
            </a:r>
            <a:r>
              <a:rPr lang="en-US" altLang="zh-CN" dirty="0"/>
              <a:t> all</a:t>
            </a:r>
          </a:p>
          <a:p>
            <a:pPr lvl="1"/>
            <a:r>
              <a:rPr lang="en-US" altLang="zh-CN" dirty="0" err="1"/>
              <a:t>hECA</a:t>
            </a:r>
            <a:r>
              <a:rPr lang="en-US" altLang="zh-CN" dirty="0"/>
              <a:t> lung</a:t>
            </a:r>
          </a:p>
          <a:p>
            <a:pPr lvl="1"/>
            <a:r>
              <a:rPr lang="en-US" altLang="zh-CN" dirty="0"/>
              <a:t>Lung cancer</a:t>
            </a:r>
          </a:p>
          <a:p>
            <a:pPr lvl="1"/>
            <a:r>
              <a:rPr lang="en-US" altLang="zh-CN" dirty="0"/>
              <a:t>Liver cancer</a:t>
            </a:r>
            <a:endParaRPr lang="zh-CN" altLang="en-US" dirty="0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18DEE191-5BA7-425F-A661-8507B4E80228}"/>
              </a:ext>
            </a:extLst>
          </p:cNvPr>
          <p:cNvSpPr txBox="1">
            <a:spLocks/>
          </p:cNvSpPr>
          <p:nvPr/>
        </p:nvSpPr>
        <p:spPr>
          <a:xfrm>
            <a:off x="8187142" y="3135811"/>
            <a:ext cx="4189861" cy="2555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Cell manipulation</a:t>
            </a:r>
          </a:p>
          <a:p>
            <a:pPr lvl="1"/>
            <a:r>
              <a:rPr lang="en-US" altLang="zh-CN" dirty="0"/>
              <a:t>Change cell type</a:t>
            </a:r>
          </a:p>
          <a:p>
            <a:pPr lvl="1"/>
            <a:r>
              <a:rPr lang="en-US" altLang="zh-CN" dirty="0"/>
              <a:t>Change batch/organ</a:t>
            </a:r>
          </a:p>
          <a:p>
            <a:pPr lvl="1"/>
            <a:r>
              <a:rPr lang="en-US" altLang="zh-CN" dirty="0"/>
              <a:t>Change trajectory</a:t>
            </a:r>
          </a:p>
          <a:p>
            <a:pPr lvl="1"/>
            <a:r>
              <a:rPr lang="en-US" altLang="zh-CN" dirty="0"/>
              <a:t>Change function</a:t>
            </a:r>
            <a:endParaRPr lang="zh-CN" altLang="en-US" dirty="0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id="{C25A79C2-D4AF-4248-B15B-A550E1611935}"/>
              </a:ext>
            </a:extLst>
          </p:cNvPr>
          <p:cNvSpPr/>
          <p:nvPr/>
        </p:nvSpPr>
        <p:spPr>
          <a:xfrm rot="16200000">
            <a:off x="5564876" y="-2507777"/>
            <a:ext cx="525439" cy="992192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22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DA4D018-C6CA-4487-9C07-BF7541694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2344263"/>
            <a:ext cx="6928282" cy="34082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3D39ABE-B9B7-45EF-A905-8007B5DD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API to Scanpy - build model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3514F7-5FB1-4697-A5B0-7CFDE01DBA01}"/>
              </a:ext>
            </a:extLst>
          </p:cNvPr>
          <p:cNvSpPr/>
          <p:nvPr/>
        </p:nvSpPr>
        <p:spPr>
          <a:xfrm>
            <a:off x="245862" y="3241424"/>
            <a:ext cx="6906816" cy="54591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9EEDBC2-BD6B-4A03-BBB7-288640F6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246" y="1290949"/>
            <a:ext cx="4625867" cy="458243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241CB07-AF04-4952-A84E-1C616835E21E}"/>
              </a:ext>
            </a:extLst>
          </p:cNvPr>
          <p:cNvSpPr/>
          <p:nvPr/>
        </p:nvSpPr>
        <p:spPr>
          <a:xfrm>
            <a:off x="5454507" y="2706114"/>
            <a:ext cx="1690007" cy="535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2s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E1E567F-E5AC-4709-A006-A1C509B13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5"/>
          <a:stretch/>
        </p:blipFill>
        <p:spPr>
          <a:xfrm>
            <a:off x="7152678" y="5922175"/>
            <a:ext cx="4965435" cy="7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5C0B96C-576F-4961-B6F4-55048DE7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2344263"/>
            <a:ext cx="6928282" cy="34082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3D39ABE-B9B7-45EF-A905-8007B5DD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API to Scanpy - train model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3514F7-5FB1-4697-A5B0-7CFDE01DBA01}"/>
              </a:ext>
            </a:extLst>
          </p:cNvPr>
          <p:cNvSpPr/>
          <p:nvPr/>
        </p:nvSpPr>
        <p:spPr>
          <a:xfrm>
            <a:off x="248653" y="3776724"/>
            <a:ext cx="6906816" cy="54591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62D441-CD3E-4431-A1C6-20DB0AA62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996" y="513158"/>
            <a:ext cx="4548297" cy="6286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7364CFF-9851-4333-8450-2B813F3CE294}"/>
              </a:ext>
            </a:extLst>
          </p:cNvPr>
          <p:cNvSpPr/>
          <p:nvPr/>
        </p:nvSpPr>
        <p:spPr>
          <a:xfrm>
            <a:off x="4729903" y="3241414"/>
            <a:ext cx="2415269" cy="535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10s/10000cells/epoch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89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A74E48F-955E-49AC-97E5-752F3B5E1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3" y="2344263"/>
            <a:ext cx="6928282" cy="340826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3D39ABE-B9B7-45EF-A905-8007B5DD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API to Scanpy - embed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3514F7-5FB1-4697-A5B0-7CFDE01DBA01}"/>
              </a:ext>
            </a:extLst>
          </p:cNvPr>
          <p:cNvSpPr/>
          <p:nvPr/>
        </p:nvSpPr>
        <p:spPr>
          <a:xfrm>
            <a:off x="248653" y="3964309"/>
            <a:ext cx="6906816" cy="653575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CBE5238-D3CE-4EFA-8ED9-DD49906D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306" y="1936485"/>
            <a:ext cx="4372653" cy="315299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672D7B6-6F46-4B47-ACD8-D2065791365C}"/>
              </a:ext>
            </a:extLst>
          </p:cNvPr>
          <p:cNvSpPr/>
          <p:nvPr/>
        </p:nvSpPr>
        <p:spPr>
          <a:xfrm>
            <a:off x="5236098" y="3429000"/>
            <a:ext cx="1919371" cy="5353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1.5s/10000cells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679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510</Words>
  <Application>Microsoft Office PowerPoint</Application>
  <PresentationFormat>宽屏</PresentationFormat>
  <Paragraphs>215</Paragraphs>
  <Slides>26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等线</vt:lpstr>
      <vt:lpstr>等线 Light</vt:lpstr>
      <vt:lpstr>宋体</vt:lpstr>
      <vt:lpstr>Arial</vt:lpstr>
      <vt:lpstr>Cambria Math</vt:lpstr>
      <vt:lpstr>Office 主题​​</vt:lpstr>
      <vt:lpstr>Unicoord: scRNA Representation and Manipulation</vt:lpstr>
      <vt:lpstr>Encoder</vt:lpstr>
      <vt:lpstr>Reparameterization</vt:lpstr>
      <vt:lpstr>UniCoord</vt:lpstr>
      <vt:lpstr>Universal Coordinate Method</vt:lpstr>
      <vt:lpstr>Current Works</vt:lpstr>
      <vt:lpstr>API to Scanpy - build model</vt:lpstr>
      <vt:lpstr>API to Scanpy - train model</vt:lpstr>
      <vt:lpstr>API to Scanpy - embed</vt:lpstr>
      <vt:lpstr>API to Scanpy - predict</vt:lpstr>
      <vt:lpstr>API to Scanpy - generate</vt:lpstr>
      <vt:lpstr>Prediction across Datasets</vt:lpstr>
      <vt:lpstr>Prediction across Datasets</vt:lpstr>
      <vt:lpstr>PowerPoint 演示文稿</vt:lpstr>
      <vt:lpstr>PowerPoint 演示文稿</vt:lpstr>
      <vt:lpstr>Cell manipulation</vt:lpstr>
      <vt:lpstr>PowerPoint 演示文稿</vt:lpstr>
      <vt:lpstr>Cell Manipulation - change cell type</vt:lpstr>
      <vt:lpstr>PowerPoint 演示文稿</vt:lpstr>
      <vt:lpstr>PowerPoint 演示文稿</vt:lpstr>
      <vt:lpstr>GOBP Score as Latent Representation</vt:lpstr>
      <vt:lpstr>PowerPoint 演示文稿</vt:lpstr>
      <vt:lpstr>Summary</vt:lpstr>
      <vt:lpstr>THANKS</vt:lpstr>
      <vt:lpstr>PowerPoint 演示文稿</vt:lpstr>
      <vt:lpstr>Loss Functions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Unicoord: scRNA Representation and Manipulation</dc:title>
  <dc:creator>高 浩翔</dc:creator>
  <cp:lastModifiedBy>高 浩翔</cp:lastModifiedBy>
  <cp:revision>37</cp:revision>
  <dcterms:created xsi:type="dcterms:W3CDTF">2022-03-09T14:59:06Z</dcterms:created>
  <dcterms:modified xsi:type="dcterms:W3CDTF">2022-05-30T14:00:44Z</dcterms:modified>
</cp:coreProperties>
</file>