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9" r:id="rId5"/>
    <p:sldId id="275" r:id="rId6"/>
    <p:sldId id="274" r:id="rId7"/>
    <p:sldId id="276" r:id="rId8"/>
    <p:sldId id="258" r:id="rId9"/>
    <p:sldId id="283" r:id="rId10"/>
    <p:sldId id="284" r:id="rId11"/>
    <p:sldId id="264" r:id="rId12"/>
    <p:sldId id="277" r:id="rId13"/>
    <p:sldId id="278" r:id="rId14"/>
    <p:sldId id="265" r:id="rId15"/>
    <p:sldId id="266" r:id="rId16"/>
    <p:sldId id="279" r:id="rId17"/>
    <p:sldId id="267" r:id="rId18"/>
    <p:sldId id="280" r:id="rId19"/>
    <p:sldId id="262" r:id="rId20"/>
    <p:sldId id="270" r:id="rId21"/>
    <p:sldId id="268" r:id="rId22"/>
    <p:sldId id="263" r:id="rId23"/>
    <p:sldId id="285" r:id="rId24"/>
    <p:sldId id="282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34"/>
    <a:srgbClr val="FFC000"/>
    <a:srgbClr val="F4B183"/>
    <a:srgbClr val="FF963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30" y="461"/>
      </p:cViewPr>
      <p:guideLst>
        <p:guide pos="415"/>
        <p:guide pos="7256"/>
        <p:guide orient="horz" pos="640"/>
        <p:guide orient="horz" pos="709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554D-A2C3-47A9-9A3A-6B8418C11FDA}" type="datetimeFigureOut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1ABF2-5101-4DEE-837C-8C39692D66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8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54F-4207-4CF9-BEE4-C50AF77C09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4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54F-4207-4CF9-BEE4-C50AF77C09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9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54F-4207-4CF9-BEE4-C50AF77C09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FE54F-4207-4CF9-BEE4-C50AF77C09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2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72D7-5ABC-4BF5-B7B0-B5DAE3354A0E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24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E462E-2571-4BFF-9BFD-37223951B085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7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0EF9-6162-440D-A3DE-9834865A1C85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74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6A38-BE1D-4B49-8D44-605D1CC48473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3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48C5-4F49-4D2E-97D9-7C6805FFEB8E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23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BCF4-4B0B-4B79-A444-2ED45A48B051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6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BFAA-FE46-4A09-B92F-41BDBE9EBCF6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6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FF26-6467-4E0E-8F2F-938ECBA995C0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6923-31A7-4776-9F62-7ADBC91179A9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0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5E58-E17E-4B69-9AFE-4597917CCC53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16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F8C3-532C-4746-8386-52CAEE1A23B2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4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B098-1AE4-4941-A779-34D73BFB005D}" type="datetime1">
              <a:rPr lang="zh-CN" altLang="en-US" smtClean="0"/>
              <a:t>2020/10/22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9AFB-3AF2-41B9-B9F3-EF59502B6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8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3" Type="http://schemas.openxmlformats.org/officeDocument/2006/relationships/image" Target="../media/image42.png"/><Relationship Id="rId21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9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7.png"/><Relationship Id="rId7" Type="http://schemas.microsoft.com/office/2007/relationships/hdphoto" Target="../media/hdphoto3.wdp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microsoft.com/office/2007/relationships/hdphoto" Target="../media/hdphoto4.wdp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21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61.png"/><Relationship Id="rId19" Type="http://schemas.openxmlformats.org/officeDocument/2006/relationships/image" Target="../media/image25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2911" y="1122363"/>
            <a:ext cx="9773478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Building a Universal Coordinate Method for scRNA-seq Data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Gao </a:t>
            </a:r>
            <a:r>
              <a:rPr lang="en-US" altLang="zh-CN" dirty="0" err="1" smtClean="0"/>
              <a:t>Haoxiang</a:t>
            </a:r>
            <a:endParaRPr lang="en-US" altLang="zh-CN" dirty="0" smtClean="0"/>
          </a:p>
          <a:p>
            <a:r>
              <a:rPr lang="en-US" altLang="zh-CN" dirty="0" smtClean="0"/>
              <a:t>2020/10/22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err="1" smtClean="0"/>
              <a:t>UniCoord</a:t>
            </a:r>
            <a:endParaRPr lang="zh-CN" altLang="en-US" dirty="0"/>
          </a:p>
        </p:txBody>
      </p:sp>
      <p:grpSp>
        <p:nvGrpSpPr>
          <p:cNvPr id="609" name="encoder隐层"/>
          <p:cNvGrpSpPr/>
          <p:nvPr/>
        </p:nvGrpSpPr>
        <p:grpSpPr>
          <a:xfrm>
            <a:off x="1656538" y="3634361"/>
            <a:ext cx="1343222" cy="997431"/>
            <a:chOff x="2561767" y="3255267"/>
            <a:chExt cx="1343222" cy="997431"/>
          </a:xfrm>
        </p:grpSpPr>
        <p:sp>
          <p:nvSpPr>
            <p:cNvPr id="15" name="椭圆 14"/>
            <p:cNvSpPr/>
            <p:nvPr/>
          </p:nvSpPr>
          <p:spPr>
            <a:xfrm>
              <a:off x="2561767" y="3255267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61767" y="3615619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561767" y="3975970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H="1">
              <a:off x="3629688" y="3256693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H="1">
              <a:off x="3629688" y="3617046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H="1">
              <a:off x="3629688" y="3977397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文本框 398"/>
                <p:cNvSpPr txBox="1"/>
                <p:nvPr/>
              </p:nvSpPr>
              <p:spPr>
                <a:xfrm>
                  <a:off x="2997559" y="3577847"/>
                  <a:ext cx="471638" cy="292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en-US" altLang="zh-CN" dirty="0" smtClean="0"/>
                </a:p>
              </p:txBody>
            </p:sp>
          </mc:Choice>
          <mc:Fallback xmlns="">
            <p:sp>
              <p:nvSpPr>
                <p:cNvPr id="399" name="文本框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7559" y="3577847"/>
                  <a:ext cx="471638" cy="2921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encoder"/>
          <p:cNvGrpSpPr/>
          <p:nvPr/>
        </p:nvGrpSpPr>
        <p:grpSpPr>
          <a:xfrm>
            <a:off x="301779" y="2468475"/>
            <a:ext cx="4290375" cy="3447288"/>
            <a:chOff x="195072" y="2028256"/>
            <a:chExt cx="4290375" cy="3447288"/>
          </a:xfrm>
        </p:grpSpPr>
        <p:sp>
          <p:nvSpPr>
            <p:cNvPr id="612" name="encoder外框"/>
            <p:cNvSpPr/>
            <p:nvPr/>
          </p:nvSpPr>
          <p:spPr>
            <a:xfrm>
              <a:off x="195072" y="2028256"/>
              <a:ext cx="4290375" cy="3447288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Encoder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0" name="文本框 469"/>
                <p:cNvSpPr txBox="1"/>
                <p:nvPr/>
              </p:nvSpPr>
              <p:spPr>
                <a:xfrm>
                  <a:off x="526817" y="3688911"/>
                  <a:ext cx="3170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0" name="文本框 4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817" y="3688911"/>
                  <a:ext cx="31701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9615" b="-108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3" name="encoder输入层"/>
            <p:cNvGrpSpPr/>
            <p:nvPr/>
          </p:nvGrpSpPr>
          <p:grpSpPr>
            <a:xfrm>
              <a:off x="861577" y="2848052"/>
              <a:ext cx="688254" cy="1697692"/>
              <a:chOff x="1873513" y="2909177"/>
              <a:chExt cx="688254" cy="169769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873513" y="2909177"/>
                <a:ext cx="275301" cy="275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873513" y="3264775"/>
                <a:ext cx="275301" cy="275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873513" y="3620373"/>
                <a:ext cx="275301" cy="275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873513" y="3975971"/>
                <a:ext cx="275301" cy="275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873513" y="4331568"/>
                <a:ext cx="275301" cy="2753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>
                <a:stCxn id="10" idx="6"/>
                <a:endCxn id="15" idx="2"/>
              </p:cNvCxnSpPr>
              <p:nvPr/>
            </p:nvCxnSpPr>
            <p:spPr>
              <a:xfrm>
                <a:off x="2148814" y="3046828"/>
                <a:ext cx="412953" cy="409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stCxn id="11" idx="6"/>
                <a:endCxn id="16" idx="2"/>
              </p:cNvCxnSpPr>
              <p:nvPr/>
            </p:nvCxnSpPr>
            <p:spPr>
              <a:xfrm>
                <a:off x="2148814" y="3402425"/>
                <a:ext cx="412953" cy="4145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>
                <a:stCxn id="12" idx="6"/>
                <a:endCxn id="17" idx="2"/>
              </p:cNvCxnSpPr>
              <p:nvPr/>
            </p:nvCxnSpPr>
            <p:spPr>
              <a:xfrm>
                <a:off x="2148814" y="3758024"/>
                <a:ext cx="412953" cy="419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13" idx="6"/>
                <a:endCxn id="17" idx="2"/>
              </p:cNvCxnSpPr>
              <p:nvPr/>
            </p:nvCxnSpPr>
            <p:spPr>
              <a:xfrm>
                <a:off x="2148814" y="4113621"/>
                <a:ext cx="412953" cy="637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stCxn id="14" idx="6"/>
                <a:endCxn id="17" idx="2"/>
              </p:cNvCxnSpPr>
              <p:nvPr/>
            </p:nvCxnSpPr>
            <p:spPr>
              <a:xfrm flipV="1">
                <a:off x="2148814" y="4177376"/>
                <a:ext cx="412953" cy="2918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14" idx="6"/>
                <a:endCxn id="16" idx="2"/>
              </p:cNvCxnSpPr>
              <p:nvPr/>
            </p:nvCxnSpPr>
            <p:spPr>
              <a:xfrm flipV="1">
                <a:off x="2148814" y="3817024"/>
                <a:ext cx="412953" cy="6521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14" idx="6"/>
                <a:endCxn id="15" idx="2"/>
              </p:cNvCxnSpPr>
              <p:nvPr/>
            </p:nvCxnSpPr>
            <p:spPr>
              <a:xfrm flipV="1">
                <a:off x="2148814" y="3456672"/>
                <a:ext cx="412953" cy="10125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>
                <a:stCxn id="13" idx="6"/>
                <a:endCxn id="16" idx="2"/>
              </p:cNvCxnSpPr>
              <p:nvPr/>
            </p:nvCxnSpPr>
            <p:spPr>
              <a:xfrm flipV="1">
                <a:off x="2148814" y="3817024"/>
                <a:ext cx="412953" cy="296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13" idx="6"/>
                <a:endCxn id="15" idx="2"/>
              </p:cNvCxnSpPr>
              <p:nvPr/>
            </p:nvCxnSpPr>
            <p:spPr>
              <a:xfrm flipV="1">
                <a:off x="2148814" y="3456672"/>
                <a:ext cx="412953" cy="6569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>
                <a:stCxn id="12" idx="6"/>
                <a:endCxn id="15" idx="2"/>
              </p:cNvCxnSpPr>
              <p:nvPr/>
            </p:nvCxnSpPr>
            <p:spPr>
              <a:xfrm flipV="1">
                <a:off x="2148814" y="3456672"/>
                <a:ext cx="412953" cy="301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>
                <a:stCxn id="12" idx="6"/>
                <a:endCxn id="16" idx="2"/>
              </p:cNvCxnSpPr>
              <p:nvPr/>
            </p:nvCxnSpPr>
            <p:spPr>
              <a:xfrm>
                <a:off x="2148814" y="3758024"/>
                <a:ext cx="412953" cy="59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>
                <a:stCxn id="11" idx="6"/>
                <a:endCxn id="15" idx="2"/>
              </p:cNvCxnSpPr>
              <p:nvPr/>
            </p:nvCxnSpPr>
            <p:spPr>
              <a:xfrm>
                <a:off x="2148814" y="3402425"/>
                <a:ext cx="412953" cy="542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11" idx="6"/>
                <a:endCxn id="17" idx="2"/>
              </p:cNvCxnSpPr>
              <p:nvPr/>
            </p:nvCxnSpPr>
            <p:spPr>
              <a:xfrm>
                <a:off x="2148814" y="3402425"/>
                <a:ext cx="412953" cy="774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>
                <a:stCxn id="10" idx="6"/>
                <a:endCxn id="16" idx="2"/>
              </p:cNvCxnSpPr>
              <p:nvPr/>
            </p:nvCxnSpPr>
            <p:spPr>
              <a:xfrm>
                <a:off x="2148814" y="3046828"/>
                <a:ext cx="412953" cy="7701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>
                <a:stCxn id="10" idx="6"/>
                <a:endCxn id="17" idx="2"/>
              </p:cNvCxnSpPr>
              <p:nvPr/>
            </p:nvCxnSpPr>
            <p:spPr>
              <a:xfrm>
                <a:off x="2148814" y="3046828"/>
                <a:ext cx="412953" cy="11305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6" name="encoder输出typo"/>
            <p:cNvGrpSpPr/>
            <p:nvPr/>
          </p:nvGrpSpPr>
          <p:grpSpPr>
            <a:xfrm>
              <a:off x="3554599" y="2690933"/>
              <a:ext cx="561339" cy="1846261"/>
              <a:chOff x="4566535" y="2752058"/>
              <a:chExt cx="561339" cy="18462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8" name="文本框 417"/>
                  <p:cNvSpPr txBox="1"/>
                  <p:nvPr/>
                </p:nvSpPr>
                <p:spPr>
                  <a:xfrm>
                    <a:off x="4589778" y="2752058"/>
                    <a:ext cx="538096" cy="3203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18" name="文本框 4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9778" y="2752058"/>
                    <a:ext cx="538096" cy="32034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483" r="-1124" b="-1730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9" name="文本框 418"/>
                  <p:cNvSpPr txBox="1"/>
                  <p:nvPr/>
                </p:nvSpPr>
                <p:spPr>
                  <a:xfrm>
                    <a:off x="4566535" y="4278873"/>
                    <a:ext cx="541430" cy="3194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19" name="文本框 4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6535" y="4278873"/>
                    <a:ext cx="541430" cy="31944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636" b="-1698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6" name="encoder输出层"/>
            <p:cNvGrpSpPr/>
            <p:nvPr/>
          </p:nvGrpSpPr>
          <p:grpSpPr>
            <a:xfrm>
              <a:off x="2893053" y="2513284"/>
              <a:ext cx="652346" cy="2675582"/>
              <a:chOff x="3904989" y="2574409"/>
              <a:chExt cx="652346" cy="2675582"/>
            </a:xfrm>
          </p:grpSpPr>
          <p:sp>
            <p:nvSpPr>
              <p:cNvPr id="118" name="椭圆 117"/>
              <p:cNvSpPr/>
              <p:nvPr/>
            </p:nvSpPr>
            <p:spPr>
              <a:xfrm flipH="1">
                <a:off x="4282034" y="2574409"/>
                <a:ext cx="275301" cy="27530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>
                <a:off x="4282034" y="2939514"/>
                <a:ext cx="275301" cy="27530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6" name="直接连接符 125"/>
              <p:cNvCxnSpPr>
                <a:stCxn id="118" idx="6"/>
                <a:endCxn id="123" idx="2"/>
              </p:cNvCxnSpPr>
              <p:nvPr/>
            </p:nvCxnSpPr>
            <p:spPr>
              <a:xfrm flipH="1">
                <a:off x="3904990" y="2712060"/>
                <a:ext cx="377043" cy="6822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>
                <a:stCxn id="120" idx="6"/>
                <a:endCxn id="125" idx="2"/>
              </p:cNvCxnSpPr>
              <p:nvPr/>
            </p:nvCxnSpPr>
            <p:spPr>
              <a:xfrm flipH="1">
                <a:off x="3904990" y="3077165"/>
                <a:ext cx="377043" cy="10378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>
                <a:stCxn id="120" idx="6"/>
                <a:endCxn id="123" idx="2"/>
              </p:cNvCxnSpPr>
              <p:nvPr/>
            </p:nvCxnSpPr>
            <p:spPr>
              <a:xfrm flipH="1">
                <a:off x="3904990" y="3077165"/>
                <a:ext cx="377043" cy="3171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>
                <a:stCxn id="120" idx="6"/>
                <a:endCxn id="124" idx="2"/>
              </p:cNvCxnSpPr>
              <p:nvPr/>
            </p:nvCxnSpPr>
            <p:spPr>
              <a:xfrm flipH="1">
                <a:off x="3904990" y="3077165"/>
                <a:ext cx="377043" cy="677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>
                <a:stCxn id="118" idx="6"/>
                <a:endCxn id="124" idx="2"/>
              </p:cNvCxnSpPr>
              <p:nvPr/>
            </p:nvCxnSpPr>
            <p:spPr>
              <a:xfrm flipH="1">
                <a:off x="3904990" y="2712060"/>
                <a:ext cx="377043" cy="10426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>
                <a:stCxn id="118" idx="6"/>
                <a:endCxn id="125" idx="2"/>
              </p:cNvCxnSpPr>
              <p:nvPr/>
            </p:nvCxnSpPr>
            <p:spPr>
              <a:xfrm flipH="1">
                <a:off x="3904990" y="2712060"/>
                <a:ext cx="377043" cy="1402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椭圆 201"/>
              <p:cNvSpPr/>
              <p:nvPr/>
            </p:nvSpPr>
            <p:spPr>
              <a:xfrm flipH="1" flipV="1">
                <a:off x="4279452" y="4974690"/>
                <a:ext cx="275302" cy="27530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椭圆 202"/>
              <p:cNvSpPr/>
              <p:nvPr/>
            </p:nvSpPr>
            <p:spPr>
              <a:xfrm flipH="1" flipV="1">
                <a:off x="4279451" y="4620838"/>
                <a:ext cx="275302" cy="27530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4282033" y="3946054"/>
                <a:ext cx="275302" cy="275301"/>
              </a:xfrm>
              <a:prstGeom prst="ellipse">
                <a:avLst/>
              </a:prstGeom>
              <a:solidFill>
                <a:srgbClr val="FF643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5" name="直接连接符 204"/>
              <p:cNvCxnSpPr>
                <a:stCxn id="202" idx="6"/>
                <a:endCxn id="125" idx="2"/>
              </p:cNvCxnSpPr>
              <p:nvPr/>
            </p:nvCxnSpPr>
            <p:spPr>
              <a:xfrm flipH="1" flipV="1">
                <a:off x="3904989" y="4115048"/>
                <a:ext cx="374463" cy="9972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>
                <a:stCxn id="203" idx="6"/>
                <a:endCxn id="123" idx="2"/>
              </p:cNvCxnSpPr>
              <p:nvPr/>
            </p:nvCxnSpPr>
            <p:spPr>
              <a:xfrm flipH="1" flipV="1">
                <a:off x="3904989" y="3394344"/>
                <a:ext cx="374462" cy="1364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>
                <a:stCxn id="204" idx="6"/>
                <a:endCxn id="123" idx="2"/>
              </p:cNvCxnSpPr>
              <p:nvPr/>
            </p:nvCxnSpPr>
            <p:spPr>
              <a:xfrm flipH="1" flipV="1">
                <a:off x="3904990" y="3394344"/>
                <a:ext cx="377043" cy="6893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>
                <a:stCxn id="204" idx="6"/>
                <a:endCxn id="124" idx="2"/>
              </p:cNvCxnSpPr>
              <p:nvPr/>
            </p:nvCxnSpPr>
            <p:spPr>
              <a:xfrm flipH="1" flipV="1">
                <a:off x="3904990" y="3754696"/>
                <a:ext cx="377043" cy="329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/>
              <p:cNvCxnSpPr>
                <a:stCxn id="204" idx="6"/>
                <a:endCxn id="125" idx="2"/>
              </p:cNvCxnSpPr>
              <p:nvPr/>
            </p:nvCxnSpPr>
            <p:spPr>
              <a:xfrm flipH="1">
                <a:off x="3904990" y="4083705"/>
                <a:ext cx="377043" cy="313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/>
              <p:cNvCxnSpPr>
                <a:stCxn id="203" idx="6"/>
                <a:endCxn id="125" idx="2"/>
              </p:cNvCxnSpPr>
              <p:nvPr/>
            </p:nvCxnSpPr>
            <p:spPr>
              <a:xfrm flipH="1" flipV="1">
                <a:off x="3904989" y="4115048"/>
                <a:ext cx="374462" cy="6434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/>
              <p:cNvCxnSpPr>
                <a:stCxn id="203" idx="6"/>
                <a:endCxn id="124" idx="2"/>
              </p:cNvCxnSpPr>
              <p:nvPr/>
            </p:nvCxnSpPr>
            <p:spPr>
              <a:xfrm flipH="1" flipV="1">
                <a:off x="3904989" y="3754697"/>
                <a:ext cx="374462" cy="1003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>
                <a:stCxn id="202" idx="6"/>
                <a:endCxn id="124" idx="2"/>
              </p:cNvCxnSpPr>
              <p:nvPr/>
            </p:nvCxnSpPr>
            <p:spPr>
              <a:xfrm flipH="1" flipV="1">
                <a:off x="3904989" y="3754697"/>
                <a:ext cx="374463" cy="13576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>
                <a:stCxn id="202" idx="6"/>
                <a:endCxn id="123" idx="2"/>
              </p:cNvCxnSpPr>
              <p:nvPr/>
            </p:nvCxnSpPr>
            <p:spPr>
              <a:xfrm flipH="1" flipV="1">
                <a:off x="3904989" y="3394344"/>
                <a:ext cx="374463" cy="17179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椭圆 419"/>
              <p:cNvSpPr/>
              <p:nvPr/>
            </p:nvSpPr>
            <p:spPr>
              <a:xfrm flipH="1">
                <a:off x="4279452" y="3613235"/>
                <a:ext cx="275301" cy="275301"/>
              </a:xfrm>
              <a:prstGeom prst="ellipse">
                <a:avLst/>
              </a:prstGeom>
              <a:solidFill>
                <a:srgbClr val="FF643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21" name="直接连接符 420"/>
              <p:cNvCxnSpPr>
                <a:stCxn id="420" idx="6"/>
                <a:endCxn id="123" idx="2"/>
              </p:cNvCxnSpPr>
              <p:nvPr/>
            </p:nvCxnSpPr>
            <p:spPr>
              <a:xfrm flipH="1" flipV="1">
                <a:off x="3904990" y="3394344"/>
                <a:ext cx="374462" cy="3565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/>
              <p:cNvCxnSpPr>
                <a:stCxn id="420" idx="6"/>
                <a:endCxn id="124" idx="2"/>
              </p:cNvCxnSpPr>
              <p:nvPr/>
            </p:nvCxnSpPr>
            <p:spPr>
              <a:xfrm flipH="1">
                <a:off x="3904990" y="3750885"/>
                <a:ext cx="374462" cy="381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/>
              <p:cNvCxnSpPr>
                <a:stCxn id="420" idx="6"/>
                <a:endCxn id="125" idx="2"/>
              </p:cNvCxnSpPr>
              <p:nvPr/>
            </p:nvCxnSpPr>
            <p:spPr>
              <a:xfrm flipH="1">
                <a:off x="3904990" y="3750885"/>
                <a:ext cx="374462" cy="3641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5" name="椭圆 564"/>
              <p:cNvSpPr/>
              <p:nvPr/>
            </p:nvSpPr>
            <p:spPr>
              <a:xfrm flipH="1" flipV="1">
                <a:off x="4279451" y="4278873"/>
                <a:ext cx="275302" cy="275301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7" name="直接连接符 566"/>
              <p:cNvCxnSpPr>
                <a:stCxn id="565" idx="6"/>
                <a:endCxn id="123" idx="2"/>
              </p:cNvCxnSpPr>
              <p:nvPr/>
            </p:nvCxnSpPr>
            <p:spPr>
              <a:xfrm flipH="1" flipV="1">
                <a:off x="3904989" y="3394344"/>
                <a:ext cx="374462" cy="10221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直接连接符 569"/>
              <p:cNvCxnSpPr>
                <a:stCxn id="565" idx="6"/>
                <a:endCxn id="124" idx="2"/>
              </p:cNvCxnSpPr>
              <p:nvPr/>
            </p:nvCxnSpPr>
            <p:spPr>
              <a:xfrm flipH="1" flipV="1">
                <a:off x="3904989" y="3754697"/>
                <a:ext cx="374462" cy="6618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直接连接符 572"/>
              <p:cNvCxnSpPr>
                <a:stCxn id="565" idx="6"/>
                <a:endCxn id="125" idx="2"/>
              </p:cNvCxnSpPr>
              <p:nvPr/>
            </p:nvCxnSpPr>
            <p:spPr>
              <a:xfrm flipH="1" flipV="1">
                <a:off x="3904989" y="4115048"/>
                <a:ext cx="374462" cy="3014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OG legend"/>
          <p:cNvGrpSpPr/>
          <p:nvPr/>
        </p:nvGrpSpPr>
        <p:grpSpPr>
          <a:xfrm>
            <a:off x="845170" y="5934342"/>
            <a:ext cx="1482979" cy="646331"/>
            <a:chOff x="845170" y="5934342"/>
            <a:chExt cx="1482979" cy="646331"/>
          </a:xfrm>
        </p:grpSpPr>
        <p:sp>
          <p:nvSpPr>
            <p:cNvPr id="132" name="椭圆 131"/>
            <p:cNvSpPr/>
            <p:nvPr/>
          </p:nvSpPr>
          <p:spPr>
            <a:xfrm>
              <a:off x="845170" y="6120430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26664" y="5934342"/>
              <a:ext cx="1201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observed genes </a:t>
              </a:r>
              <a:endParaRPr lang="zh-CN" altLang="en-US" dirty="0"/>
            </a:p>
          </p:txBody>
        </p:sp>
      </p:grpSp>
      <p:grpSp>
        <p:nvGrpSpPr>
          <p:cNvPr id="22" name="UDP legend"/>
          <p:cNvGrpSpPr/>
          <p:nvPr/>
        </p:nvGrpSpPr>
        <p:grpSpPr>
          <a:xfrm>
            <a:off x="2317749" y="5881216"/>
            <a:ext cx="2279845" cy="923330"/>
            <a:chOff x="4376506" y="5932323"/>
            <a:chExt cx="1780454" cy="923330"/>
          </a:xfrm>
        </p:grpSpPr>
        <p:sp>
          <p:nvSpPr>
            <p:cNvPr id="138" name="椭圆 137"/>
            <p:cNvSpPr/>
            <p:nvPr/>
          </p:nvSpPr>
          <p:spPr>
            <a:xfrm flipH="1">
              <a:off x="4376506" y="6120430"/>
              <a:ext cx="223564" cy="27172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unsupervised</a:t>
              </a:r>
            </a:p>
            <a:p>
              <a:r>
                <a:rPr lang="en-US" altLang="zh-CN" dirty="0" smtClean="0"/>
                <a:t>discrete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21" name="UCP legend"/>
          <p:cNvGrpSpPr/>
          <p:nvPr/>
        </p:nvGrpSpPr>
        <p:grpSpPr>
          <a:xfrm>
            <a:off x="6117926" y="5879384"/>
            <a:ext cx="1896260" cy="923330"/>
            <a:chOff x="6071533" y="5934970"/>
            <a:chExt cx="1896260" cy="923330"/>
          </a:xfrm>
        </p:grpSpPr>
        <p:sp>
          <p:nvSpPr>
            <p:cNvPr id="142" name="椭圆 141"/>
            <p:cNvSpPr/>
            <p:nvPr/>
          </p:nvSpPr>
          <p:spPr>
            <a:xfrm flipH="1" flipV="1">
              <a:off x="6071533" y="6116858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6379986" y="5934970"/>
              <a:ext cx="15878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unsupervised</a:t>
              </a:r>
            </a:p>
            <a:p>
              <a:r>
                <a:rPr lang="en-US" altLang="zh-CN" dirty="0" smtClean="0"/>
                <a:t>continuous</a:t>
              </a:r>
              <a:endParaRPr lang="en-US" altLang="zh-CN" dirty="0"/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173" name="SCP legend"/>
          <p:cNvGrpSpPr/>
          <p:nvPr/>
        </p:nvGrpSpPr>
        <p:grpSpPr>
          <a:xfrm>
            <a:off x="8014186" y="5874908"/>
            <a:ext cx="2279845" cy="923330"/>
            <a:chOff x="4376506" y="5932323"/>
            <a:chExt cx="1780454" cy="923330"/>
          </a:xfrm>
        </p:grpSpPr>
        <p:sp>
          <p:nvSpPr>
            <p:cNvPr id="174" name="椭圆 173"/>
            <p:cNvSpPr/>
            <p:nvPr/>
          </p:nvSpPr>
          <p:spPr>
            <a:xfrm flipH="1">
              <a:off x="4376506" y="6120430"/>
              <a:ext cx="209885" cy="273558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supervised</a:t>
              </a:r>
            </a:p>
            <a:p>
              <a:r>
                <a:rPr lang="en-US" altLang="zh-CN" dirty="0" smtClean="0"/>
                <a:t>continuous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169" name="SDP legend"/>
          <p:cNvGrpSpPr/>
          <p:nvPr/>
        </p:nvGrpSpPr>
        <p:grpSpPr>
          <a:xfrm>
            <a:off x="4143806" y="5881213"/>
            <a:ext cx="2279846" cy="923330"/>
            <a:chOff x="4376505" y="5932323"/>
            <a:chExt cx="1780455" cy="923330"/>
          </a:xfrm>
        </p:grpSpPr>
        <p:sp>
          <p:nvSpPr>
            <p:cNvPr id="170" name="椭圆 169"/>
            <p:cNvSpPr/>
            <p:nvPr/>
          </p:nvSpPr>
          <p:spPr>
            <a:xfrm flipH="1">
              <a:off x="4376505" y="6120430"/>
              <a:ext cx="209885" cy="271729"/>
            </a:xfrm>
            <a:prstGeom prst="ellipse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supervised</a:t>
              </a:r>
            </a:p>
            <a:p>
              <a:r>
                <a:rPr lang="en-US" altLang="zh-CN" dirty="0" smtClean="0"/>
                <a:t>discrete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148" name="decoder后"/>
          <p:cNvGrpSpPr/>
          <p:nvPr/>
        </p:nvGrpSpPr>
        <p:grpSpPr>
          <a:xfrm>
            <a:off x="7660990" y="2774665"/>
            <a:ext cx="4378301" cy="2948774"/>
            <a:chOff x="5342732" y="2233538"/>
            <a:chExt cx="4655446" cy="2960630"/>
          </a:xfrm>
        </p:grpSpPr>
        <p:sp>
          <p:nvSpPr>
            <p:cNvPr id="149" name="decoder蒙版"/>
            <p:cNvSpPr/>
            <p:nvPr/>
          </p:nvSpPr>
          <p:spPr>
            <a:xfrm>
              <a:off x="5342732" y="2236173"/>
              <a:ext cx="4654296" cy="2957995"/>
            </a:xfrm>
            <a:prstGeom prst="roundRect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decoder隐层"/>
            <p:cNvGrpSpPr/>
            <p:nvPr/>
          </p:nvGrpSpPr>
          <p:grpSpPr>
            <a:xfrm flipH="1">
              <a:off x="6824786" y="3300625"/>
              <a:ext cx="1343222" cy="997431"/>
              <a:chOff x="2561767" y="3255267"/>
              <a:chExt cx="1343222" cy="997431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2561767" y="3255267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2561767" y="3615619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>
                <a:off x="2561767" y="3975970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H="1">
                <a:off x="3629688" y="3256693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椭圆 194"/>
              <p:cNvSpPr/>
              <p:nvPr/>
            </p:nvSpPr>
            <p:spPr>
              <a:xfrm flipH="1">
                <a:off x="3629688" y="3617046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>
                <a:off x="3629688" y="3977397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/>
                  <p:cNvSpPr txBox="1"/>
                  <p:nvPr/>
                </p:nvSpPr>
                <p:spPr>
                  <a:xfrm>
                    <a:off x="2997559" y="3577847"/>
                    <a:ext cx="471638" cy="2921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……</m:t>
                          </m:r>
                        </m:oMath>
                      </m:oMathPara>
                    </a14:m>
                    <a:endParaRPr lang="en-US" altLang="zh-CN" dirty="0" smtClean="0"/>
                  </a:p>
                </p:txBody>
              </p:sp>
            </mc:Choice>
            <mc:Fallback xmlns="">
              <p:sp>
                <p:nvSpPr>
                  <p:cNvPr id="574" name="文本框 5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7559" y="3577847"/>
                    <a:ext cx="471638" cy="29211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decoder输入层"/>
            <p:cNvGrpSpPr/>
            <p:nvPr/>
          </p:nvGrpSpPr>
          <p:grpSpPr>
            <a:xfrm>
              <a:off x="6063385" y="3272108"/>
              <a:ext cx="770545" cy="888298"/>
              <a:chOff x="7535569" y="3290396"/>
              <a:chExt cx="770545" cy="888298"/>
            </a:xfrm>
          </p:grpSpPr>
          <p:sp>
            <p:nvSpPr>
              <p:cNvPr id="183" name="椭圆 182"/>
              <p:cNvSpPr/>
              <p:nvPr/>
            </p:nvSpPr>
            <p:spPr>
              <a:xfrm flipV="1">
                <a:off x="7535569" y="3290396"/>
                <a:ext cx="275302" cy="275302"/>
              </a:xfrm>
              <a:prstGeom prst="ellipse">
                <a:avLst/>
              </a:prstGeom>
              <a:solidFill>
                <a:srgbClr val="B603F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4" name="直接连接符 183"/>
              <p:cNvCxnSpPr>
                <a:stCxn id="183" idx="6"/>
                <a:endCxn id="194" idx="2"/>
              </p:cNvCxnSpPr>
              <p:nvPr/>
            </p:nvCxnSpPr>
            <p:spPr>
              <a:xfrm>
                <a:off x="7810871" y="3428046"/>
                <a:ext cx="495243" cy="299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>
                <a:stCxn id="183" idx="6"/>
                <a:endCxn id="195" idx="2"/>
              </p:cNvCxnSpPr>
              <p:nvPr/>
            </p:nvCxnSpPr>
            <p:spPr>
              <a:xfrm>
                <a:off x="7810871" y="3428046"/>
                <a:ext cx="495243" cy="3902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>
                <a:stCxn id="183" idx="6"/>
                <a:endCxn id="196" idx="2"/>
              </p:cNvCxnSpPr>
              <p:nvPr/>
            </p:nvCxnSpPr>
            <p:spPr>
              <a:xfrm>
                <a:off x="7810871" y="3428046"/>
                <a:ext cx="495243" cy="7506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椭圆 186"/>
              <p:cNvSpPr/>
              <p:nvPr/>
            </p:nvSpPr>
            <p:spPr>
              <a:xfrm flipV="1">
                <a:off x="7535569" y="3696917"/>
                <a:ext cx="275302" cy="275302"/>
              </a:xfrm>
              <a:prstGeom prst="ellipse">
                <a:avLst/>
              </a:prstGeom>
              <a:solidFill>
                <a:srgbClr val="B603F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8" name="直接连接符 187"/>
              <p:cNvCxnSpPr>
                <a:stCxn id="187" idx="6"/>
                <a:endCxn id="194" idx="2"/>
              </p:cNvCxnSpPr>
              <p:nvPr/>
            </p:nvCxnSpPr>
            <p:spPr>
              <a:xfrm flipV="1">
                <a:off x="7810871" y="3457990"/>
                <a:ext cx="495243" cy="37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>
                <a:stCxn id="187" idx="6"/>
                <a:endCxn id="195" idx="2"/>
              </p:cNvCxnSpPr>
              <p:nvPr/>
            </p:nvCxnSpPr>
            <p:spPr>
              <a:xfrm flipV="1">
                <a:off x="7810871" y="3818343"/>
                <a:ext cx="495243" cy="1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>
                <a:stCxn id="187" idx="6"/>
                <a:endCxn id="196" idx="2"/>
              </p:cNvCxnSpPr>
              <p:nvPr/>
            </p:nvCxnSpPr>
            <p:spPr>
              <a:xfrm>
                <a:off x="7810871" y="3834567"/>
                <a:ext cx="495243" cy="344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decoder输出层"/>
            <p:cNvGrpSpPr/>
            <p:nvPr/>
          </p:nvGrpSpPr>
          <p:grpSpPr>
            <a:xfrm>
              <a:off x="8177152" y="2760215"/>
              <a:ext cx="803797" cy="1786408"/>
              <a:chOff x="9649336" y="2778503"/>
              <a:chExt cx="803797" cy="1786408"/>
            </a:xfrm>
          </p:grpSpPr>
          <p:sp>
            <p:nvSpPr>
              <p:cNvPr id="156" name="椭圆 155"/>
              <p:cNvSpPr/>
              <p:nvPr/>
            </p:nvSpPr>
            <p:spPr>
              <a:xfrm flipH="1">
                <a:off x="10175509" y="2778503"/>
                <a:ext cx="275301" cy="275301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>
                <a:off x="10175509" y="3131860"/>
                <a:ext cx="275301" cy="275301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H="1">
                <a:off x="10175509" y="3534887"/>
                <a:ext cx="275301" cy="275301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9" name="直接连接符 158"/>
              <p:cNvCxnSpPr>
                <a:stCxn id="156" idx="6"/>
                <a:endCxn id="191" idx="2"/>
              </p:cNvCxnSpPr>
              <p:nvPr/>
            </p:nvCxnSpPr>
            <p:spPr>
              <a:xfrm flipH="1">
                <a:off x="9649336" y="2866651"/>
                <a:ext cx="526173" cy="58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>
                <a:stCxn id="157" idx="6"/>
                <a:endCxn id="192" idx="2"/>
              </p:cNvCxnSpPr>
              <p:nvPr/>
            </p:nvCxnSpPr>
            <p:spPr>
              <a:xfrm flipH="1">
                <a:off x="9649336" y="3222249"/>
                <a:ext cx="526173" cy="594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>
                <a:stCxn id="158" idx="6"/>
                <a:endCxn id="193" idx="2"/>
              </p:cNvCxnSpPr>
              <p:nvPr/>
            </p:nvCxnSpPr>
            <p:spPr>
              <a:xfrm flipH="1">
                <a:off x="9649336" y="3577847"/>
                <a:ext cx="526173" cy="599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>
                <a:stCxn id="158" idx="6"/>
                <a:endCxn id="191" idx="2"/>
              </p:cNvCxnSpPr>
              <p:nvPr/>
            </p:nvCxnSpPr>
            <p:spPr>
              <a:xfrm flipH="1" flipV="1">
                <a:off x="9649336" y="3456564"/>
                <a:ext cx="526173" cy="1212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>
                <a:stCxn id="158" idx="6"/>
                <a:endCxn id="192" idx="2"/>
              </p:cNvCxnSpPr>
              <p:nvPr/>
            </p:nvCxnSpPr>
            <p:spPr>
              <a:xfrm flipH="1">
                <a:off x="9649336" y="3577847"/>
                <a:ext cx="526173" cy="239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7" idx="6"/>
                <a:endCxn id="191" idx="2"/>
              </p:cNvCxnSpPr>
              <p:nvPr/>
            </p:nvCxnSpPr>
            <p:spPr>
              <a:xfrm flipH="1">
                <a:off x="9649336" y="3222249"/>
                <a:ext cx="526173" cy="234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stCxn id="157" idx="6"/>
                <a:endCxn id="193" idx="2"/>
              </p:cNvCxnSpPr>
              <p:nvPr/>
            </p:nvCxnSpPr>
            <p:spPr>
              <a:xfrm flipH="1">
                <a:off x="9649336" y="3222249"/>
                <a:ext cx="526173" cy="9550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56" idx="6"/>
                <a:endCxn id="192" idx="2"/>
              </p:cNvCxnSpPr>
              <p:nvPr/>
            </p:nvCxnSpPr>
            <p:spPr>
              <a:xfrm flipH="1">
                <a:off x="9649336" y="2866651"/>
                <a:ext cx="526173" cy="9502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>
                <a:stCxn id="156" idx="6"/>
                <a:endCxn id="193" idx="2"/>
              </p:cNvCxnSpPr>
              <p:nvPr/>
            </p:nvCxnSpPr>
            <p:spPr>
              <a:xfrm flipH="1">
                <a:off x="9649336" y="2866651"/>
                <a:ext cx="526173" cy="13106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" name="组合 167"/>
              <p:cNvGrpSpPr/>
              <p:nvPr/>
            </p:nvGrpSpPr>
            <p:grpSpPr>
              <a:xfrm>
                <a:off x="10177832" y="3934012"/>
                <a:ext cx="275301" cy="630899"/>
                <a:chOff x="10097602" y="4087104"/>
                <a:chExt cx="275301" cy="630899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81" name="椭圆 180"/>
                <p:cNvSpPr/>
                <p:nvPr/>
              </p:nvSpPr>
              <p:spPr>
                <a:xfrm flipH="1">
                  <a:off x="10097602" y="4087104"/>
                  <a:ext cx="275301" cy="275301"/>
                </a:xfrm>
                <a:prstGeom prst="ellipse">
                  <a:avLst/>
                </a:prstGeom>
                <a:solidFill>
                  <a:srgbClr val="5B9BD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" name="椭圆 181"/>
                <p:cNvSpPr/>
                <p:nvPr/>
              </p:nvSpPr>
              <p:spPr>
                <a:xfrm flipH="1">
                  <a:off x="10097602" y="4442702"/>
                  <a:ext cx="275301" cy="275301"/>
                </a:xfrm>
                <a:prstGeom prst="ellipse">
                  <a:avLst/>
                </a:prstGeom>
                <a:solidFill>
                  <a:srgbClr val="5B9BD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72" name="直接连接符 171"/>
              <p:cNvCxnSpPr>
                <a:stCxn id="181" idx="6"/>
                <a:endCxn id="191" idx="2"/>
              </p:cNvCxnSpPr>
              <p:nvPr/>
            </p:nvCxnSpPr>
            <p:spPr>
              <a:xfrm flipH="1" flipV="1">
                <a:off x="9649336" y="3456564"/>
                <a:ext cx="528496" cy="6150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>
                <a:stCxn id="182" idx="6"/>
                <a:endCxn id="191" idx="2"/>
              </p:cNvCxnSpPr>
              <p:nvPr/>
            </p:nvCxnSpPr>
            <p:spPr>
              <a:xfrm flipH="1" flipV="1">
                <a:off x="9649336" y="3456564"/>
                <a:ext cx="528496" cy="9706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/>
              <p:cNvCxnSpPr>
                <a:stCxn id="181" idx="6"/>
                <a:endCxn id="192" idx="2"/>
              </p:cNvCxnSpPr>
              <p:nvPr/>
            </p:nvCxnSpPr>
            <p:spPr>
              <a:xfrm flipH="1" flipV="1">
                <a:off x="9649336" y="3816916"/>
                <a:ext cx="528496" cy="2547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>
                <a:stCxn id="182" idx="6"/>
                <a:endCxn id="192" idx="2"/>
              </p:cNvCxnSpPr>
              <p:nvPr/>
            </p:nvCxnSpPr>
            <p:spPr>
              <a:xfrm flipH="1" flipV="1">
                <a:off x="9649336" y="3816916"/>
                <a:ext cx="528496" cy="6103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>
                <a:stCxn id="181" idx="6"/>
                <a:endCxn id="193" idx="2"/>
              </p:cNvCxnSpPr>
              <p:nvPr/>
            </p:nvCxnSpPr>
            <p:spPr>
              <a:xfrm flipH="1">
                <a:off x="9649336" y="4071663"/>
                <a:ext cx="528496" cy="1056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>
                <a:stCxn id="182" idx="6"/>
                <a:endCxn id="193" idx="2"/>
              </p:cNvCxnSpPr>
              <p:nvPr/>
            </p:nvCxnSpPr>
            <p:spPr>
              <a:xfrm flipH="1" flipV="1">
                <a:off x="9649336" y="4177267"/>
                <a:ext cx="528496" cy="249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decoder外框"/>
            <p:cNvSpPr/>
            <p:nvPr/>
          </p:nvSpPr>
          <p:spPr>
            <a:xfrm>
              <a:off x="5343882" y="2233538"/>
              <a:ext cx="4654296" cy="29579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Decoder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本框 153"/>
                <p:cNvSpPr txBox="1"/>
                <p:nvPr/>
              </p:nvSpPr>
              <p:spPr>
                <a:xfrm>
                  <a:off x="5690167" y="3226682"/>
                  <a:ext cx="37914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4" name="文本框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167" y="3226682"/>
                  <a:ext cx="379147" cy="276999"/>
                </a:xfrm>
                <a:prstGeom prst="rect">
                  <a:avLst/>
                </a:prstGeom>
                <a:blipFill>
                  <a:blip r:embed="rId19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/>
                <p:cNvSpPr txBox="1"/>
                <p:nvPr/>
              </p:nvSpPr>
              <p:spPr>
                <a:xfrm>
                  <a:off x="9207924" y="3581955"/>
                  <a:ext cx="34467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55" name="文本框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924" y="3581955"/>
                  <a:ext cx="344679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7547" r="-1887" b="-1087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sampling后"/>
              <p:cNvSpPr/>
              <p:nvPr/>
            </p:nvSpPr>
            <p:spPr>
              <a:xfrm>
                <a:off x="5296544" y="3048912"/>
                <a:ext cx="1674573" cy="2400281"/>
              </a:xfrm>
              <a:prstGeom prst="roundRect">
                <a:avLst/>
              </a:prstGeom>
              <a:solidFill>
                <a:srgbClr val="BFBFBF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Sampling</a:t>
                </a:r>
              </a:p>
              <a:p>
                <a:pPr algn="ctr"/>
                <a:r>
                  <a:rPr lang="en-US" altLang="zh-CN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8" name="sampling后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44" y="3048912"/>
                <a:ext cx="1674573" cy="2400281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直接箭头连接符 198"/>
          <p:cNvCxnSpPr>
            <a:endCxn id="198" idx="1"/>
          </p:cNvCxnSpPr>
          <p:nvPr/>
        </p:nvCxnSpPr>
        <p:spPr>
          <a:xfrm flipV="1">
            <a:off x="4575178" y="4249053"/>
            <a:ext cx="721366" cy="4311"/>
          </a:xfrm>
          <a:prstGeom prst="straightConnector1">
            <a:avLst/>
          </a:prstGeom>
          <a:ln w="1905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直接箭头连接符 199"/>
          <p:cNvCxnSpPr>
            <a:stCxn id="198" idx="3"/>
            <a:endCxn id="149" idx="1"/>
          </p:cNvCxnSpPr>
          <p:nvPr/>
        </p:nvCxnSpPr>
        <p:spPr>
          <a:xfrm>
            <a:off x="6971117" y="4249053"/>
            <a:ext cx="689873" cy="1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encoder外框"/>
          <p:cNvSpPr/>
          <p:nvPr/>
        </p:nvSpPr>
        <p:spPr>
          <a:xfrm>
            <a:off x="4090579" y="980546"/>
            <a:ext cx="2041046" cy="1504570"/>
          </a:xfrm>
          <a:prstGeom prst="roundRect">
            <a:avLst/>
          </a:prstGeom>
          <a:solidFill>
            <a:srgbClr val="FF6434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Labels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7" name="肘形连接符 6"/>
          <p:cNvCxnSpPr>
            <a:endCxn id="120" idx="2"/>
          </p:cNvCxnSpPr>
          <p:nvPr/>
        </p:nvCxnSpPr>
        <p:spPr>
          <a:xfrm rot="5400000">
            <a:off x="3601636" y="2417833"/>
            <a:ext cx="1088896" cy="987956"/>
          </a:xfrm>
          <a:prstGeom prst="bentConnector2">
            <a:avLst/>
          </a:prstGeom>
          <a:ln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6" name="肘形连接符 215"/>
          <p:cNvCxnSpPr>
            <a:endCxn id="420" idx="2"/>
          </p:cNvCxnSpPr>
          <p:nvPr/>
        </p:nvCxnSpPr>
        <p:spPr>
          <a:xfrm rot="5400000">
            <a:off x="3336866" y="2198021"/>
            <a:ext cx="2244617" cy="1619300"/>
          </a:xfrm>
          <a:prstGeom prst="bentConnector2">
            <a:avLst/>
          </a:prstGeom>
          <a:ln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7" name="肘形连接符 216"/>
          <p:cNvCxnSpPr>
            <a:endCxn id="204" idx="2"/>
          </p:cNvCxnSpPr>
          <p:nvPr/>
        </p:nvCxnSpPr>
        <p:spPr>
          <a:xfrm rot="5400000">
            <a:off x="3601081" y="2536142"/>
            <a:ext cx="1977682" cy="1875631"/>
          </a:xfrm>
          <a:prstGeom prst="bentConnector2">
            <a:avLst/>
          </a:prstGeom>
          <a:ln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0735790" y="6045882"/>
            <a:ext cx="1029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Supervise</a:t>
            </a:r>
            <a:endParaRPr lang="zh-CN" altLang="en-US" sz="1600" dirty="0"/>
          </a:p>
        </p:txBody>
      </p:sp>
      <p:sp>
        <p:nvSpPr>
          <p:cNvPr id="38" name="矩形 37"/>
          <p:cNvSpPr/>
          <p:nvPr/>
        </p:nvSpPr>
        <p:spPr>
          <a:xfrm>
            <a:off x="4143806" y="1470581"/>
            <a:ext cx="776986" cy="4147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Batch</a:t>
            </a:r>
            <a:endParaRPr lang="zh-CN" altLang="en-US" sz="1400" dirty="0"/>
          </a:p>
        </p:txBody>
      </p:sp>
      <p:sp>
        <p:nvSpPr>
          <p:cNvPr id="219" name="矩形 218"/>
          <p:cNvSpPr/>
          <p:nvPr/>
        </p:nvSpPr>
        <p:spPr>
          <a:xfrm>
            <a:off x="4186685" y="1952581"/>
            <a:ext cx="776986" cy="4147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Cell Type</a:t>
            </a:r>
            <a:endParaRPr lang="zh-CN" altLang="en-US" sz="1400" dirty="0"/>
          </a:p>
        </p:txBody>
      </p:sp>
      <p:sp>
        <p:nvSpPr>
          <p:cNvPr id="220" name="矩形 219"/>
          <p:cNvSpPr/>
          <p:nvPr/>
        </p:nvSpPr>
        <p:spPr>
          <a:xfrm>
            <a:off x="5181329" y="1471911"/>
            <a:ext cx="776986" cy="414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Pseudo-time</a:t>
            </a:r>
            <a:endParaRPr lang="zh-CN" altLang="en-US" sz="1400" dirty="0"/>
          </a:p>
        </p:txBody>
      </p:sp>
      <p:sp>
        <p:nvSpPr>
          <p:cNvPr id="221" name="矩形 220"/>
          <p:cNvSpPr/>
          <p:nvPr/>
        </p:nvSpPr>
        <p:spPr>
          <a:xfrm>
            <a:off x="5181329" y="2011459"/>
            <a:ext cx="847213" cy="414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Function</a:t>
            </a:r>
          </a:p>
          <a:p>
            <a:pPr algn="ctr"/>
            <a:r>
              <a:rPr lang="en-US" altLang="zh-CN" sz="1400" dirty="0" smtClean="0"/>
              <a:t>score</a:t>
            </a:r>
            <a:endParaRPr lang="zh-CN" altLang="en-US" sz="1400" dirty="0"/>
          </a:p>
        </p:txBody>
      </p:sp>
      <p:cxnSp>
        <p:nvCxnSpPr>
          <p:cNvPr id="222" name="肘形连接符 221"/>
          <p:cNvCxnSpPr>
            <a:stCxn id="182" idx="4"/>
            <a:endCxn id="14" idx="4"/>
          </p:cNvCxnSpPr>
          <p:nvPr/>
        </p:nvCxnSpPr>
        <p:spPr>
          <a:xfrm rot="5400000" flipH="1">
            <a:off x="5983287" y="108611"/>
            <a:ext cx="92524" cy="9847228"/>
          </a:xfrm>
          <a:prstGeom prst="bentConnector3">
            <a:avLst>
              <a:gd name="adj1" fmla="val -776873"/>
            </a:avLst>
          </a:prstGeom>
          <a:ln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10241484" y="6201150"/>
            <a:ext cx="465444" cy="14009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Heart Atlas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50963"/>
          <a:stretch/>
        </p:blipFill>
        <p:spPr>
          <a:xfrm>
            <a:off x="644718" y="1173334"/>
            <a:ext cx="2596322" cy="24220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l="50851" t="419" r="112" b="-419"/>
          <a:stretch/>
        </p:blipFill>
        <p:spPr>
          <a:xfrm>
            <a:off x="543118" y="3621893"/>
            <a:ext cx="2596322" cy="2422093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291398" y="1405630"/>
            <a:ext cx="8321482" cy="4239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716200" y="5619840"/>
                <a:ext cx="1471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RI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=0.977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200" y="5619840"/>
                <a:ext cx="147187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6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Heart Atlas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(R^2 was calculated within non-zero values)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8" y="1263539"/>
            <a:ext cx="10975104" cy="5092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8557549" y="5081286"/>
                <a:ext cx="1186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=0.928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549" y="5081286"/>
                <a:ext cx="1186479" cy="276999"/>
              </a:xfrm>
              <a:prstGeom prst="rect">
                <a:avLst/>
              </a:prstGeom>
              <a:blipFill>
                <a:blip r:embed="rId3"/>
                <a:stretch>
                  <a:fillRect l="-4124" t="-4444" r="-412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6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Heart Atlas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(R^2 was calculated within non-zero values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20" y="1226395"/>
            <a:ext cx="10784759" cy="4907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424121" y="2696901"/>
                <a:ext cx="1186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=0.945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121" y="2696901"/>
                <a:ext cx="1186479" cy="276999"/>
              </a:xfrm>
              <a:prstGeom prst="rect">
                <a:avLst/>
              </a:prstGeom>
              <a:blipFill>
                <a:blip r:embed="rId3"/>
                <a:stretch>
                  <a:fillRect l="-4103" t="-4348" r="-4103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2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0700" cy="1325563"/>
          </a:xfrm>
        </p:spPr>
        <p:txBody>
          <a:bodyPr/>
          <a:lstStyle/>
          <a:p>
            <a:r>
              <a:rPr lang="en-US" altLang="zh-CN" dirty="0" smtClean="0"/>
              <a:t>Experiment on multi-organ Endothelial Cells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10.1016/j.cell.2020.01.015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53123"/>
          <a:stretch/>
        </p:blipFill>
        <p:spPr>
          <a:xfrm>
            <a:off x="4460182" y="2052320"/>
            <a:ext cx="3583969" cy="35925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53023" t="566" r="100" b="-566"/>
          <a:stretch/>
        </p:blipFill>
        <p:spPr>
          <a:xfrm>
            <a:off x="8044151" y="2052320"/>
            <a:ext cx="3583969" cy="3592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460653" y="3608020"/>
                <a:ext cx="1186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=0.992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653" y="3608020"/>
                <a:ext cx="1186479" cy="276999"/>
              </a:xfrm>
              <a:prstGeom prst="rect">
                <a:avLst/>
              </a:prstGeom>
              <a:blipFill>
                <a:blip r:embed="rId3"/>
                <a:stretch>
                  <a:fillRect l="-4103" t="-4444" r="-359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415605" y="2008187"/>
            <a:ext cx="3744886" cy="3680777"/>
            <a:chOff x="4223557" y="1847186"/>
            <a:chExt cx="3744886" cy="368077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3557" y="1935451"/>
              <a:ext cx="3744886" cy="359251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5567680" y="1847186"/>
              <a:ext cx="1178560" cy="266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Organ</a:t>
              </a:r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6071" y="3710891"/>
              <a:ext cx="1060058" cy="50698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089" t="14451" r="14776" b="15736"/>
            <a:stretch/>
          </p:blipFill>
          <p:spPr>
            <a:xfrm>
              <a:off x="5098745" y="2680751"/>
              <a:ext cx="468935" cy="38418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14" b="98795" l="29747" r="66878"/>
                      </a14:imgEffect>
                    </a14:imgLayer>
                  </a14:imgProps>
                </a:ext>
              </a:extLst>
            </a:blip>
            <a:srcRect l="30197" r="34023"/>
            <a:stretch/>
          </p:blipFill>
          <p:spPr>
            <a:xfrm>
              <a:off x="6977028" y="3013422"/>
              <a:ext cx="416197" cy="61104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5375" b="70375" l="125" r="22500"/>
                      </a14:imgEffect>
                    </a14:imgLayer>
                  </a14:imgProps>
                </a:ext>
              </a:extLst>
            </a:blip>
            <a:srcRect t="26169" r="78901" b="30662"/>
            <a:stretch/>
          </p:blipFill>
          <p:spPr>
            <a:xfrm>
              <a:off x="6746240" y="4483678"/>
              <a:ext cx="597795" cy="40769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79179" y="3951520"/>
              <a:ext cx="519566" cy="629547"/>
            </a:xfrm>
            <a:prstGeom prst="rect">
              <a:avLst/>
            </a:prstGeom>
          </p:spPr>
        </p:pic>
        <p:cxnSp>
          <p:nvCxnSpPr>
            <p:cNvPr id="19" name="直接箭头连接符 18"/>
            <p:cNvCxnSpPr>
              <a:endCxn id="15" idx="2"/>
            </p:cNvCxnSpPr>
            <p:nvPr/>
          </p:nvCxnSpPr>
          <p:spPr>
            <a:xfrm flipH="1" flipV="1">
              <a:off x="5333213" y="3064939"/>
              <a:ext cx="805716" cy="6899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6112537" y="3477707"/>
              <a:ext cx="932600" cy="4866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6266100" y="3964383"/>
              <a:ext cx="641345" cy="650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endCxn id="18" idx="3"/>
            </p:cNvCxnSpPr>
            <p:nvPr/>
          </p:nvCxnSpPr>
          <p:spPr>
            <a:xfrm flipH="1">
              <a:off x="5098745" y="4064000"/>
              <a:ext cx="1289134" cy="2022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0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LV-CM: Regression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60809"/>
            <a:ext cx="2557341" cy="2679294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038600" y="1920614"/>
            <a:ext cx="7825408" cy="383073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44674" y="1920614"/>
            <a:ext cx="1507538" cy="375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Training Set</a:t>
            </a:r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28431" y="1920614"/>
            <a:ext cx="1507538" cy="375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Set</a:t>
            </a:r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4653" y="4052285"/>
            <a:ext cx="371291" cy="375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30023"/>
            <a:ext cx="3027744" cy="32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</a:t>
            </a:r>
            <a:r>
              <a:rPr lang="en-US" altLang="zh-CN" dirty="0"/>
              <a:t>LV-CM : </a:t>
            </a:r>
            <a:r>
              <a:rPr lang="en-US" altLang="zh-CN" dirty="0" smtClean="0"/>
              <a:t>Reconstruction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494653" y="4052285"/>
            <a:ext cx="371291" cy="375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20861" y="1125538"/>
            <a:ext cx="10998039" cy="51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PBMC 3k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10.1186/s13059-020-02027-x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5497"/>
            <a:ext cx="4930567" cy="46486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50893" y="1387030"/>
            <a:ext cx="1692844" cy="383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Subtypes</a:t>
            </a:r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82773" y="1788356"/>
            <a:ext cx="4479432" cy="41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5" y="27074"/>
            <a:ext cx="11554449" cy="6819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97092" y="3640569"/>
                <a:ext cx="1471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zh-CN" altLang="en-US" i="0">
                          <a:latin typeface="Cambria Math" panose="02040503050406030204" pitchFamily="18" charset="0"/>
                        </a:rPr>
                        <m:t>RI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=0.966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92" y="3640569"/>
                <a:ext cx="14718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730600" y="3566329"/>
                <a:ext cx="80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600" y="3566329"/>
                <a:ext cx="8082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546766" y="3508454"/>
                <a:ext cx="80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711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766" y="3508454"/>
                <a:ext cx="8082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296805" y="3405079"/>
                <a:ext cx="808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.788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05" y="3405079"/>
                <a:ext cx="8082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Dynamic learning rate/lambda</a:t>
            </a:r>
          </a:p>
          <a:p>
            <a:r>
              <a:rPr lang="en-US" altLang="zh-CN" dirty="0" smtClean="0"/>
              <a:t>Encourage </a:t>
            </a:r>
            <a:r>
              <a:rPr lang="en-US" altLang="zh-CN" dirty="0" smtClean="0">
                <a:solidFill>
                  <a:srgbClr val="FF0000"/>
                </a:solidFill>
              </a:rPr>
              <a:t>independence</a:t>
            </a:r>
            <a:r>
              <a:rPr lang="en-US" altLang="zh-CN" dirty="0" smtClean="0"/>
              <a:t> between some latent dims and others</a:t>
            </a:r>
          </a:p>
          <a:p>
            <a:pPr lvl="1"/>
            <a:r>
              <a:rPr lang="en-US" altLang="zh-CN" dirty="0"/>
              <a:t>Between supervised dims &amp; unsupervised dims</a:t>
            </a:r>
          </a:p>
          <a:p>
            <a:pPr lvl="1"/>
            <a:r>
              <a:rPr lang="en-US" altLang="zh-CN" dirty="0"/>
              <a:t>Between dims needed to be remove &amp; </a:t>
            </a:r>
            <a:r>
              <a:rPr lang="en-US" altLang="zh-CN" dirty="0" smtClean="0"/>
              <a:t>others</a:t>
            </a:r>
          </a:p>
          <a:p>
            <a:r>
              <a:rPr lang="en-US" altLang="zh-CN" dirty="0" smtClean="0"/>
              <a:t>Structural loss in continuous case</a:t>
            </a:r>
          </a:p>
          <a:p>
            <a:r>
              <a:rPr lang="en-US" altLang="zh-CN" dirty="0" smtClean="0"/>
              <a:t>Maximize the interpretable representation part</a:t>
            </a:r>
          </a:p>
          <a:p>
            <a:r>
              <a:rPr lang="en-US" altLang="zh-CN" dirty="0" smtClean="0"/>
              <a:t>Bigger model, larger dataset to train the bigger model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Digital based experiments</a:t>
            </a:r>
          </a:p>
          <a:p>
            <a:pPr lvl="1"/>
            <a:r>
              <a:rPr lang="en-US" altLang="zh-CN" dirty="0" smtClean="0"/>
              <a:t>Perturb functions in latent dims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5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Heterogeneity in scRNA-seq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4" b="98795" l="29747" r="66878"/>
                    </a14:imgEffect>
                  </a14:imgLayer>
                </a14:imgProps>
              </a:ext>
            </a:extLst>
          </a:blip>
          <a:srcRect l="30197" r="34023"/>
          <a:stretch/>
        </p:blipFill>
        <p:spPr>
          <a:xfrm>
            <a:off x="0" y="2138103"/>
            <a:ext cx="2086844" cy="3063817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011680" y="3434080"/>
            <a:ext cx="650240" cy="40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45E79E-0ECF-7947-B1B3-AE8556E72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027" y="2599349"/>
            <a:ext cx="2810993" cy="24822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3A409D-2E5D-0E4F-9ECB-5C2F1BB7BA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97"/>
          <a:stretch/>
        </p:blipFill>
        <p:spPr>
          <a:xfrm>
            <a:off x="3017520" y="5201920"/>
            <a:ext cx="2021840" cy="14379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FDD7F8-55F1-8940-A72B-C9C3A5640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953" y="1125538"/>
            <a:ext cx="2100687" cy="1620238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4094480" y="4409440"/>
            <a:ext cx="396240" cy="101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4206240" y="1757680"/>
            <a:ext cx="833120" cy="2214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1068" y="2019703"/>
            <a:ext cx="1520061" cy="28287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451" y="2395285"/>
            <a:ext cx="2618867" cy="2806636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>
          <a:xfrm rot="10800000">
            <a:off x="10200489" y="3487016"/>
            <a:ext cx="687268" cy="406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2FDACEA-0D41-4404-B04C-31E4E5F82366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/>
          <a:stretch/>
        </p:blipFill>
        <p:spPr>
          <a:xfrm>
            <a:off x="8034449" y="1125538"/>
            <a:ext cx="1152302" cy="1338092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 flipV="1">
            <a:off x="9022206" y="2395286"/>
            <a:ext cx="243587" cy="653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5328" y="5305045"/>
            <a:ext cx="2135111" cy="14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873" y="1825625"/>
            <a:ext cx="5458428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Cell heterogeneity: </a:t>
            </a:r>
          </a:p>
          <a:p>
            <a:pPr lvl="1"/>
            <a:r>
              <a:rPr lang="en-US" altLang="zh-CN" dirty="0" smtClean="0"/>
              <a:t>Information of data</a:t>
            </a:r>
          </a:p>
          <a:p>
            <a:pPr lvl="1"/>
            <a:r>
              <a:rPr lang="en-US" altLang="zh-CN" dirty="0" smtClean="0"/>
              <a:t>Discrete/Continuous with structure</a:t>
            </a:r>
          </a:p>
          <a:p>
            <a:pPr lvl="1"/>
            <a:r>
              <a:rPr lang="en-US" altLang="zh-CN" dirty="0" smtClean="0"/>
              <a:t>Can be representation of cells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err="1" smtClean="0"/>
              <a:t>UniCoord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Combine supervised and unsupervised learning</a:t>
            </a:r>
          </a:p>
          <a:p>
            <a:pPr lvl="1"/>
            <a:r>
              <a:rPr lang="en-US" altLang="zh-CN" dirty="0" smtClean="0"/>
              <a:t>Represent </a:t>
            </a:r>
            <a:r>
              <a:rPr lang="en-US" altLang="zh-CN" dirty="0" smtClean="0">
                <a:solidFill>
                  <a:srgbClr val="FF0000"/>
                </a:solidFill>
              </a:rPr>
              <a:t>all kinds of cell heterogeneity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 universal coordinate system for scRNA-seq data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12" y="1417240"/>
            <a:ext cx="6170135" cy="42954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84208" y="1417240"/>
            <a:ext cx="957071" cy="33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Diffusion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27062"/>
          <a:stretch/>
        </p:blipFill>
        <p:spPr>
          <a:xfrm rot="2942706">
            <a:off x="8683246" y="2669380"/>
            <a:ext cx="506804" cy="39984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396729" y="2536988"/>
            <a:ext cx="1358391" cy="33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Batch Resistance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95409" y="3589103"/>
            <a:ext cx="1358391" cy="33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Classification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446769" y="4308906"/>
            <a:ext cx="1358391" cy="33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Regression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61200" y="1427400"/>
            <a:ext cx="960120" cy="507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Inner</a:t>
            </a:r>
          </a:p>
          <a:p>
            <a:pPr algn="ctr"/>
            <a:r>
              <a:rPr lang="en-US" altLang="zh-CN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Structure</a:t>
            </a:r>
            <a:endParaRPr lang="zh-CN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91506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0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Loss Functions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38287" y="1016000"/>
                <a:ext cx="2464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CN" altLang="en-US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recons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1016000"/>
                <a:ext cx="2464264" cy="369332"/>
              </a:xfrm>
              <a:prstGeom prst="rect">
                <a:avLst/>
              </a:prstGeom>
              <a:blipFill>
                <a:blip r:embed="rId2"/>
                <a:stretch>
                  <a:fillRect t="-121667" r="-20050" b="-18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8027" y="1419451"/>
                <a:ext cx="4795928" cy="680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GaussianKL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d>
                            <m:dPr>
                              <m:begChr m:val="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(0,1)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027" y="1419451"/>
                <a:ext cx="4795928" cy="680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838287" y="2099637"/>
                <a:ext cx="491076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Category</m:t>
                          </m:r>
                          <m:r>
                            <m:rPr>
                              <m:sty m:val="p"/>
                            </m:rPr>
                            <a:rPr lang="zh-CN" altLang="en-US" i="0">
                              <a:latin typeface="Cambria Math" panose="02040503050406030204" pitchFamily="18" charset="0"/>
                            </a:rPr>
                            <m:t>KL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𝐾𝐿</m:t>
                          </m:r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2099637"/>
                <a:ext cx="4910768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838287" y="2826460"/>
                <a:ext cx="3544625" cy="64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Diffusion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𝑀𝑆𝐸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𝑘𝑛𝑛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2826460"/>
                <a:ext cx="3544625" cy="648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38287" y="3515157"/>
                <a:ext cx="3876382" cy="64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Clustering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𝑤𝑖𝑡h𝑖𝑛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𝑏𝑒𝑡𝑤𝑒𝑒𝑛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3515157"/>
                <a:ext cx="3876382" cy="6485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838287" y="4151863"/>
                <a:ext cx="371088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Regression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𝒍𝒂𝒃𝒆𝒍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4151863"/>
                <a:ext cx="3710888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838287" y="4738602"/>
                <a:ext cx="390690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Classification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𝐴𝑅𝐼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𝚯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𝒍𝒂𝒃𝒆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4738602"/>
                <a:ext cx="3906902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838287" y="5398461"/>
                <a:ext cx="4392292" cy="604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Tree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𝑇𝑟𝑒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𝐶𝑜𝑜𝑐𝑐𝑢𝑟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87" y="5398461"/>
                <a:ext cx="4392292" cy="604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48" y="1973026"/>
            <a:ext cx="5936547" cy="35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Gumbel-</a:t>
            </a:r>
            <a:r>
              <a:rPr lang="en-US" altLang="zh-CN" dirty="0" err="1" smtClean="0"/>
              <a:t>Softmax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75" y="2001773"/>
            <a:ext cx="9079650" cy="33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0700" cy="1325563"/>
          </a:xfrm>
        </p:spPr>
        <p:txBody>
          <a:bodyPr/>
          <a:lstStyle/>
          <a:p>
            <a:r>
              <a:rPr lang="en-US" altLang="zh-CN" dirty="0" smtClean="0"/>
              <a:t>Experiment on multi-organ Endothelial Cells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10.1016/j.cell.2020.01.015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53123"/>
          <a:stretch/>
        </p:blipFill>
        <p:spPr>
          <a:xfrm>
            <a:off x="454631" y="1942148"/>
            <a:ext cx="3583969" cy="3592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25" y="2230602"/>
            <a:ext cx="6414750" cy="30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Experiment on PBMC 3k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b="88922"/>
          <a:stretch/>
        </p:blipFill>
        <p:spPr>
          <a:xfrm>
            <a:off x="248929" y="1016000"/>
            <a:ext cx="5511791" cy="26000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553" t="10865" r="-553" b="78057"/>
          <a:stretch/>
        </p:blipFill>
        <p:spPr>
          <a:xfrm>
            <a:off x="248929" y="3686175"/>
            <a:ext cx="5511791" cy="26000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184" t="22337" r="-184" b="66585"/>
          <a:stretch/>
        </p:blipFill>
        <p:spPr>
          <a:xfrm>
            <a:off x="6212849" y="1028700"/>
            <a:ext cx="5511791" cy="2600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184" t="33202" r="-184" b="55720"/>
          <a:stretch/>
        </p:blipFill>
        <p:spPr>
          <a:xfrm>
            <a:off x="6212849" y="3686174"/>
            <a:ext cx="5511791" cy="26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Types of Heterogeneity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b="61501"/>
          <a:stretch/>
        </p:blipFill>
        <p:spPr>
          <a:xfrm>
            <a:off x="37948" y="3316648"/>
            <a:ext cx="12107670" cy="2919052"/>
          </a:xfrm>
          <a:prstGeom prst="rect">
            <a:avLst/>
          </a:prstGeom>
        </p:spPr>
      </p:pic>
      <p:grpSp>
        <p:nvGrpSpPr>
          <p:cNvPr id="34" name="分类1"/>
          <p:cNvGrpSpPr/>
          <p:nvPr/>
        </p:nvGrpSpPr>
        <p:grpSpPr>
          <a:xfrm>
            <a:off x="658813" y="1098729"/>
            <a:ext cx="10755947" cy="3989515"/>
            <a:chOff x="658813" y="1098729"/>
            <a:chExt cx="10755947" cy="3989515"/>
          </a:xfrm>
        </p:grpSpPr>
        <p:sp>
          <p:nvSpPr>
            <p:cNvPr id="12" name="同心圆 11"/>
            <p:cNvSpPr/>
            <p:nvPr/>
          </p:nvSpPr>
          <p:spPr>
            <a:xfrm>
              <a:off x="658813" y="1690688"/>
              <a:ext cx="967902" cy="967902"/>
            </a:xfrm>
            <a:prstGeom prst="donut">
              <a:avLst>
                <a:gd name="adj" fmla="val 63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solidFill>
                    <a:schemeClr val="tx1"/>
                  </a:solidFill>
                </a:rPr>
                <a:t>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36036" y="1851473"/>
              <a:ext cx="1994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Spatial/Temporal/Functional</a:t>
              </a:r>
              <a:endParaRPr lang="zh-CN" altLang="en-US" dirty="0"/>
            </a:p>
          </p:txBody>
        </p:sp>
        <p:sp>
          <p:nvSpPr>
            <p:cNvPr id="14" name="右大括号 13"/>
            <p:cNvSpPr/>
            <p:nvPr/>
          </p:nvSpPr>
          <p:spPr>
            <a:xfrm rot="16200000">
              <a:off x="5184913" y="2145761"/>
              <a:ext cx="238539" cy="2100469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883426" y="2618287"/>
              <a:ext cx="881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Spatial</a:t>
              </a:r>
              <a:endParaRPr lang="zh-CN" altLang="en-US" dirty="0"/>
            </a:p>
          </p:txBody>
        </p:sp>
        <p:sp>
          <p:nvSpPr>
            <p:cNvPr id="16" name="右大括号 15"/>
            <p:cNvSpPr/>
            <p:nvPr/>
          </p:nvSpPr>
          <p:spPr>
            <a:xfrm rot="16200000">
              <a:off x="8557593" y="1761445"/>
              <a:ext cx="238538" cy="2869096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72305" y="2617062"/>
              <a:ext cx="1265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Functional</a:t>
              </a:r>
              <a:endParaRPr lang="zh-CN" altLang="en-US" dirty="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5734" y="1130896"/>
              <a:ext cx="1856896" cy="1476937"/>
            </a:xfrm>
            <a:prstGeom prst="rect">
              <a:avLst/>
            </a:prstGeom>
          </p:spPr>
        </p:pic>
        <p:pic>
          <p:nvPicPr>
            <p:cNvPr id="2050" name="Picture 2" descr="查看源图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080" y="1098729"/>
              <a:ext cx="1547040" cy="154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任意多边形 31"/>
            <p:cNvSpPr/>
            <p:nvPr/>
          </p:nvSpPr>
          <p:spPr>
            <a:xfrm>
              <a:off x="5293360" y="2961640"/>
              <a:ext cx="6121400" cy="2126604"/>
            </a:xfrm>
            <a:custGeom>
              <a:avLst/>
              <a:gdLst>
                <a:gd name="connsiteX0" fmla="*/ 6121400 w 6121400"/>
                <a:gd name="connsiteY0" fmla="*/ 381000 h 2126604"/>
                <a:gd name="connsiteX1" fmla="*/ 3500120 w 6121400"/>
                <a:gd name="connsiteY1" fmla="*/ 2123440 h 2126604"/>
                <a:gd name="connsiteX2" fmla="*/ 0 w 6121400"/>
                <a:gd name="connsiteY2" fmla="*/ 0 h 21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400" h="2126604">
                  <a:moveTo>
                    <a:pt x="6121400" y="381000"/>
                  </a:moveTo>
                  <a:cubicBezTo>
                    <a:pt x="5320876" y="1283970"/>
                    <a:pt x="4520353" y="2186940"/>
                    <a:pt x="3500120" y="2123440"/>
                  </a:cubicBezTo>
                  <a:cubicBezTo>
                    <a:pt x="2479887" y="2059940"/>
                    <a:pt x="566420" y="322580"/>
                    <a:pt x="0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分类2"/>
          <p:cNvGrpSpPr/>
          <p:nvPr/>
        </p:nvGrpSpPr>
        <p:grpSpPr>
          <a:xfrm>
            <a:off x="654164" y="1351775"/>
            <a:ext cx="10760596" cy="1969012"/>
            <a:chOff x="654164" y="1351775"/>
            <a:chExt cx="10760596" cy="1969012"/>
          </a:xfrm>
        </p:grpSpPr>
        <p:sp>
          <p:nvSpPr>
            <p:cNvPr id="36" name="同心圆 35"/>
            <p:cNvSpPr/>
            <p:nvPr/>
          </p:nvSpPr>
          <p:spPr>
            <a:xfrm>
              <a:off x="654164" y="1681459"/>
              <a:ext cx="967902" cy="967902"/>
            </a:xfrm>
            <a:prstGeom prst="donut">
              <a:avLst>
                <a:gd name="adj" fmla="val 63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</a:rPr>
                <a:t>2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右大括号 36"/>
            <p:cNvSpPr/>
            <p:nvPr/>
          </p:nvSpPr>
          <p:spPr>
            <a:xfrm rot="16200000">
              <a:off x="5273645" y="2136532"/>
              <a:ext cx="238539" cy="2100469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69506" y="2610072"/>
              <a:ext cx="111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Collected</a:t>
              </a:r>
              <a:endParaRPr lang="zh-CN" altLang="en-US" dirty="0"/>
            </a:p>
          </p:txBody>
        </p:sp>
        <p:sp>
          <p:nvSpPr>
            <p:cNvPr id="39" name="右大括号 38"/>
            <p:cNvSpPr/>
            <p:nvPr/>
          </p:nvSpPr>
          <p:spPr>
            <a:xfrm rot="16200000">
              <a:off x="9217051" y="1123078"/>
              <a:ext cx="222972" cy="4172446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695745" y="2615676"/>
              <a:ext cx="1265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Derived</a:t>
              </a:r>
              <a:endParaRPr lang="zh-CN" altLang="en-US" dirty="0"/>
            </a:p>
          </p:txBody>
        </p:sp>
        <p:sp>
          <p:nvSpPr>
            <p:cNvPr id="41" name="右箭头 40"/>
            <p:cNvSpPr/>
            <p:nvPr/>
          </p:nvSpPr>
          <p:spPr>
            <a:xfrm>
              <a:off x="6877876" y="1736297"/>
              <a:ext cx="1368931" cy="443316"/>
            </a:xfrm>
            <a:prstGeom prst="rightArrow">
              <a:avLst>
                <a:gd name="adj1" fmla="val 31847"/>
                <a:gd name="adj2" fmla="val 68152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/>
            <a:srcRect l="-1" r="40035"/>
            <a:stretch/>
          </p:blipFill>
          <p:spPr>
            <a:xfrm>
              <a:off x="8287111" y="1351775"/>
              <a:ext cx="1717949" cy="125111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4596" y="1364071"/>
              <a:ext cx="2825668" cy="1292619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1736036" y="1989972"/>
              <a:ext cx="1994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Collected/Derived</a:t>
              </a:r>
              <a:endParaRPr lang="zh-CN" altLang="en-US" dirty="0"/>
            </a:p>
          </p:txBody>
        </p:sp>
      </p:grpSp>
      <p:grpSp>
        <p:nvGrpSpPr>
          <p:cNvPr id="60" name="分类3"/>
          <p:cNvGrpSpPr/>
          <p:nvPr/>
        </p:nvGrpSpPr>
        <p:grpSpPr>
          <a:xfrm>
            <a:off x="646901" y="1036999"/>
            <a:ext cx="11551116" cy="2283787"/>
            <a:chOff x="646901" y="1036999"/>
            <a:chExt cx="11551116" cy="2283787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61861" y="1036999"/>
              <a:ext cx="2536156" cy="1963082"/>
            </a:xfrm>
            <a:prstGeom prst="rect">
              <a:avLst/>
            </a:prstGeom>
          </p:spPr>
        </p:pic>
        <p:sp>
          <p:nvSpPr>
            <p:cNvPr id="47" name="同心圆 46"/>
            <p:cNvSpPr/>
            <p:nvPr/>
          </p:nvSpPr>
          <p:spPr>
            <a:xfrm>
              <a:off x="646901" y="1681459"/>
              <a:ext cx="967902" cy="967902"/>
            </a:xfrm>
            <a:prstGeom prst="donut">
              <a:avLst>
                <a:gd name="adj" fmla="val 639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solidFill>
                    <a:schemeClr val="tx1"/>
                  </a:solidFill>
                </a:rPr>
                <a:t>3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右大括号 47"/>
            <p:cNvSpPr/>
            <p:nvPr/>
          </p:nvSpPr>
          <p:spPr>
            <a:xfrm rot="16200000">
              <a:off x="6419297" y="1114731"/>
              <a:ext cx="198992" cy="4183615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998965" y="2639642"/>
              <a:ext cx="111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Discrete</a:t>
              </a:r>
              <a:endParaRPr lang="zh-CN" altLang="en-US" dirty="0"/>
            </a:p>
          </p:txBody>
        </p:sp>
        <p:sp>
          <p:nvSpPr>
            <p:cNvPr id="50" name="右大括号 49"/>
            <p:cNvSpPr/>
            <p:nvPr/>
          </p:nvSpPr>
          <p:spPr>
            <a:xfrm rot="16200000">
              <a:off x="10630394" y="2452116"/>
              <a:ext cx="199605" cy="1537736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996426" y="2647067"/>
              <a:ext cx="1441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Continuous</a:t>
              </a:r>
              <a:endParaRPr lang="en-US" altLang="zh-CN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69463" y="1851472"/>
              <a:ext cx="2198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Discrete/Continuous</a:t>
              </a:r>
            </a:p>
            <a:p>
              <a:pPr algn="ctr"/>
              <a:r>
                <a:rPr lang="en-US" altLang="zh-CN" dirty="0"/>
                <a:t>w</a:t>
              </a:r>
              <a:r>
                <a:rPr lang="en-US" altLang="zh-CN" dirty="0" smtClean="0"/>
                <a:t>ith structure</a:t>
              </a:r>
              <a:endParaRPr lang="zh-CN" altLang="en-US" dirty="0"/>
            </a:p>
          </p:txBody>
        </p:sp>
      </p:grpSp>
      <p:grpSp>
        <p:nvGrpSpPr>
          <p:cNvPr id="59" name="结构"/>
          <p:cNvGrpSpPr/>
          <p:nvPr/>
        </p:nvGrpSpPr>
        <p:grpSpPr>
          <a:xfrm>
            <a:off x="4146397" y="1300455"/>
            <a:ext cx="4783848" cy="2020331"/>
            <a:chOff x="4146397" y="1300455"/>
            <a:chExt cx="4783848" cy="2020331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46397" y="1300455"/>
              <a:ext cx="1696184" cy="1544287"/>
            </a:xfrm>
            <a:prstGeom prst="rect">
              <a:avLst/>
            </a:prstGeom>
          </p:spPr>
        </p:pic>
        <p:sp>
          <p:nvSpPr>
            <p:cNvPr id="54" name="右大括号 53"/>
            <p:cNvSpPr/>
            <p:nvPr/>
          </p:nvSpPr>
          <p:spPr>
            <a:xfrm rot="16200000">
              <a:off x="4972264" y="2055924"/>
              <a:ext cx="464133" cy="2056599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右大括号 54"/>
            <p:cNvSpPr/>
            <p:nvPr/>
          </p:nvSpPr>
          <p:spPr>
            <a:xfrm rot="16200000">
              <a:off x="7745960" y="2362004"/>
              <a:ext cx="464133" cy="1453432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9"/>
            <a:srcRect b="38931"/>
            <a:stretch/>
          </p:blipFill>
          <p:spPr>
            <a:xfrm>
              <a:off x="7017459" y="1622598"/>
              <a:ext cx="1912786" cy="1061073"/>
            </a:xfrm>
            <a:prstGeom prst="rect">
              <a:avLst/>
            </a:prstGeom>
          </p:spPr>
        </p:pic>
      </p:grpSp>
      <p:sp>
        <p:nvSpPr>
          <p:cNvPr id="58" name="页脚占位符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74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Classification of Heterogeneity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5D5040-ACDF-5A44-B019-12E7054A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" t="8501" r="48912" b="-492"/>
          <a:stretch/>
        </p:blipFill>
        <p:spPr>
          <a:xfrm>
            <a:off x="6293017" y="1447114"/>
            <a:ext cx="2024938" cy="19883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663BB8-34E8-9C4F-98BC-224AE5F61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372" y="1130300"/>
            <a:ext cx="3710164" cy="28641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046A89-02EE-9A41-AD60-DECEE9E53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2" t="7572" r="6773" b="437"/>
          <a:stretch/>
        </p:blipFill>
        <p:spPr>
          <a:xfrm>
            <a:off x="8704036" y="1430189"/>
            <a:ext cx="1935892" cy="22643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205D51-5105-624E-B439-91FCA69742FB}"/>
              </a:ext>
            </a:extLst>
          </p:cNvPr>
          <p:cNvSpPr txBox="1"/>
          <p:nvPr/>
        </p:nvSpPr>
        <p:spPr>
          <a:xfrm>
            <a:off x="2846868" y="399440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Discrete</a:t>
            </a:r>
            <a:endParaRPr kumimoji="1"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FD4CFC-EB07-4D4A-BE2E-14A5C549A2AA}"/>
              </a:ext>
            </a:extLst>
          </p:cNvPr>
          <p:cNvSpPr txBox="1"/>
          <p:nvPr/>
        </p:nvSpPr>
        <p:spPr>
          <a:xfrm>
            <a:off x="7908964" y="3985772"/>
            <a:ext cx="127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Continuous</a:t>
            </a:r>
            <a:endParaRPr kumimoji="1"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DB101A8-6CE6-6D43-A66A-5E2184A89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626" y="3891148"/>
            <a:ext cx="3120968" cy="246711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CE55693-1AB4-234E-9D0F-47D291FB677B}"/>
              </a:ext>
            </a:extLst>
          </p:cNvPr>
          <p:cNvSpPr txBox="1"/>
          <p:nvPr/>
        </p:nvSpPr>
        <p:spPr>
          <a:xfrm>
            <a:off x="5418879" y="6351378"/>
            <a:ext cx="119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Structured</a:t>
            </a:r>
            <a:endParaRPr kumimoji="1" lang="zh-CN" altLang="en-US" b="1" dirty="0"/>
          </a:p>
        </p:txBody>
      </p:sp>
      <p:cxnSp>
        <p:nvCxnSpPr>
          <p:cNvPr id="15" name="曲线连接符 14"/>
          <p:cNvCxnSpPr>
            <a:stCxn id="13" idx="1"/>
            <a:endCxn id="10" idx="2"/>
          </p:cNvCxnSpPr>
          <p:nvPr/>
        </p:nvCxnSpPr>
        <p:spPr>
          <a:xfrm rot="10800000">
            <a:off x="3362395" y="4363738"/>
            <a:ext cx="2056485" cy="2172306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13" idx="3"/>
            <a:endCxn id="11" idx="2"/>
          </p:cNvCxnSpPr>
          <p:nvPr/>
        </p:nvCxnSpPr>
        <p:spPr>
          <a:xfrm flipV="1">
            <a:off x="6615681" y="4355104"/>
            <a:ext cx="1929579" cy="218094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1030" y="0"/>
            <a:ext cx="1093724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Heterogeneity as Representation of Cells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18280" y="6492875"/>
            <a:ext cx="4114800" cy="365125"/>
          </a:xfrm>
        </p:spPr>
        <p:txBody>
          <a:bodyPr/>
          <a:lstStyle/>
          <a:p>
            <a:r>
              <a:rPr lang="en-US" altLang="zh-CN" dirty="0"/>
              <a:t>10.1038/s41467-019-12924-w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70" y="4197278"/>
            <a:ext cx="1939810" cy="19561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10134" b="24819"/>
          <a:stretch/>
        </p:blipFill>
        <p:spPr>
          <a:xfrm>
            <a:off x="315749" y="1273113"/>
            <a:ext cx="2922251" cy="23715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200" y="1125538"/>
            <a:ext cx="5333400" cy="2666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784" y="3842129"/>
            <a:ext cx="5332816" cy="266640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74757" y="3240792"/>
            <a:ext cx="3417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GSVA score as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Supervised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Restricted to prior knowledge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04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encoder后"/>
          <p:cNvGrpSpPr/>
          <p:nvPr/>
        </p:nvGrpSpPr>
        <p:grpSpPr>
          <a:xfrm>
            <a:off x="550588" y="1783686"/>
            <a:ext cx="3691570" cy="2966445"/>
            <a:chOff x="6568454" y="365538"/>
            <a:chExt cx="4327290" cy="3447487"/>
          </a:xfrm>
        </p:grpSpPr>
        <p:sp>
          <p:nvSpPr>
            <p:cNvPr id="441" name="encoder蒙版"/>
            <p:cNvSpPr/>
            <p:nvPr/>
          </p:nvSpPr>
          <p:spPr>
            <a:xfrm>
              <a:off x="6575096" y="365538"/>
              <a:ext cx="4290375" cy="3447288"/>
            </a:xfrm>
            <a:prstGeom prst="roundRect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42" name="encoder后"/>
            <p:cNvGrpSpPr/>
            <p:nvPr/>
          </p:nvGrpSpPr>
          <p:grpSpPr>
            <a:xfrm>
              <a:off x="6568454" y="365737"/>
              <a:ext cx="4327290" cy="3447288"/>
              <a:chOff x="804672" y="2089381"/>
              <a:chExt cx="4327290" cy="3447288"/>
            </a:xfrm>
          </p:grpSpPr>
          <p:grpSp>
            <p:nvGrpSpPr>
              <p:cNvPr id="444" name="encoder隐层"/>
              <p:cNvGrpSpPr/>
              <p:nvPr/>
            </p:nvGrpSpPr>
            <p:grpSpPr>
              <a:xfrm>
                <a:off x="2159431" y="3255267"/>
                <a:ext cx="1343222" cy="997431"/>
                <a:chOff x="2561767" y="3255267"/>
                <a:chExt cx="1343222" cy="997431"/>
              </a:xfrm>
            </p:grpSpPr>
            <p:sp>
              <p:nvSpPr>
                <p:cNvPr id="503" name="椭圆 502"/>
                <p:cNvSpPr/>
                <p:nvPr/>
              </p:nvSpPr>
              <p:spPr>
                <a:xfrm>
                  <a:off x="2561767" y="3255267"/>
                  <a:ext cx="275301" cy="27530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4" name="椭圆 503"/>
                <p:cNvSpPr/>
                <p:nvPr/>
              </p:nvSpPr>
              <p:spPr>
                <a:xfrm>
                  <a:off x="2561767" y="3615619"/>
                  <a:ext cx="275301" cy="27530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5" name="椭圆 504"/>
                <p:cNvSpPr/>
                <p:nvPr/>
              </p:nvSpPr>
              <p:spPr>
                <a:xfrm>
                  <a:off x="2561767" y="3975970"/>
                  <a:ext cx="275301" cy="27530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6" name="椭圆 505"/>
                <p:cNvSpPr/>
                <p:nvPr/>
              </p:nvSpPr>
              <p:spPr>
                <a:xfrm flipH="1">
                  <a:off x="3629688" y="3256693"/>
                  <a:ext cx="275301" cy="27530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7" name="椭圆 506"/>
                <p:cNvSpPr/>
                <p:nvPr/>
              </p:nvSpPr>
              <p:spPr>
                <a:xfrm flipH="1">
                  <a:off x="3629688" y="3617046"/>
                  <a:ext cx="275301" cy="27530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8" name="椭圆 507"/>
                <p:cNvSpPr/>
                <p:nvPr/>
              </p:nvSpPr>
              <p:spPr>
                <a:xfrm flipH="1">
                  <a:off x="3629688" y="3977397"/>
                  <a:ext cx="275301" cy="275301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9" name="文本框 508"/>
                    <p:cNvSpPr txBox="1"/>
                    <p:nvPr/>
                  </p:nvSpPr>
                  <p:spPr>
                    <a:xfrm>
                      <a:off x="2997559" y="3577847"/>
                      <a:ext cx="471638" cy="29211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……</m:t>
                            </m:r>
                          </m:oMath>
                        </m:oMathPara>
                      </a14:m>
                      <a:endParaRPr lang="en-US" altLang="zh-CN" dirty="0" smtClean="0"/>
                    </a:p>
                  </p:txBody>
                </p:sp>
              </mc:Choice>
              <mc:Fallback xmlns="">
                <p:sp>
                  <p:nvSpPr>
                    <p:cNvPr id="509" name="文本框 5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7559" y="3577847"/>
                      <a:ext cx="471638" cy="29211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r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5" name="encoder输入层"/>
              <p:cNvGrpSpPr/>
              <p:nvPr/>
            </p:nvGrpSpPr>
            <p:grpSpPr>
              <a:xfrm>
                <a:off x="1471177" y="2909177"/>
                <a:ext cx="688254" cy="1697692"/>
                <a:chOff x="1873513" y="2909177"/>
                <a:chExt cx="688254" cy="1697692"/>
              </a:xfrm>
            </p:grpSpPr>
            <p:sp>
              <p:nvSpPr>
                <p:cNvPr id="482" name="椭圆 481"/>
                <p:cNvSpPr/>
                <p:nvPr/>
              </p:nvSpPr>
              <p:spPr>
                <a:xfrm>
                  <a:off x="1873513" y="2909177"/>
                  <a:ext cx="275301" cy="2753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3" name="椭圆 482"/>
                <p:cNvSpPr/>
                <p:nvPr/>
              </p:nvSpPr>
              <p:spPr>
                <a:xfrm>
                  <a:off x="1873513" y="3264775"/>
                  <a:ext cx="275301" cy="2753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4" name="椭圆 483"/>
                <p:cNvSpPr/>
                <p:nvPr/>
              </p:nvSpPr>
              <p:spPr>
                <a:xfrm>
                  <a:off x="1873513" y="3620373"/>
                  <a:ext cx="275301" cy="2753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5" name="椭圆 484"/>
                <p:cNvSpPr/>
                <p:nvPr/>
              </p:nvSpPr>
              <p:spPr>
                <a:xfrm>
                  <a:off x="1873513" y="3975971"/>
                  <a:ext cx="275301" cy="2753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6" name="椭圆 485"/>
                <p:cNvSpPr/>
                <p:nvPr/>
              </p:nvSpPr>
              <p:spPr>
                <a:xfrm>
                  <a:off x="1873513" y="4331568"/>
                  <a:ext cx="275301" cy="27530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87" name="直接连接符 486"/>
                <p:cNvCxnSpPr>
                  <a:stCxn id="482" idx="6"/>
                  <a:endCxn id="503" idx="2"/>
                </p:cNvCxnSpPr>
                <p:nvPr/>
              </p:nvCxnSpPr>
              <p:spPr>
                <a:xfrm>
                  <a:off x="2148814" y="3046828"/>
                  <a:ext cx="412953" cy="4098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直接连接符 487"/>
                <p:cNvCxnSpPr>
                  <a:stCxn id="483" idx="6"/>
                  <a:endCxn id="504" idx="2"/>
                </p:cNvCxnSpPr>
                <p:nvPr/>
              </p:nvCxnSpPr>
              <p:spPr>
                <a:xfrm>
                  <a:off x="2148814" y="3402425"/>
                  <a:ext cx="412953" cy="41459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直接连接符 488"/>
                <p:cNvCxnSpPr>
                  <a:stCxn id="484" idx="6"/>
                  <a:endCxn id="505" idx="2"/>
                </p:cNvCxnSpPr>
                <p:nvPr/>
              </p:nvCxnSpPr>
              <p:spPr>
                <a:xfrm>
                  <a:off x="2148814" y="3758024"/>
                  <a:ext cx="412953" cy="419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直接连接符 489"/>
                <p:cNvCxnSpPr>
                  <a:stCxn id="485" idx="6"/>
                  <a:endCxn id="505" idx="2"/>
                </p:cNvCxnSpPr>
                <p:nvPr/>
              </p:nvCxnSpPr>
              <p:spPr>
                <a:xfrm>
                  <a:off x="2148814" y="4113621"/>
                  <a:ext cx="412953" cy="637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直接连接符 490"/>
                <p:cNvCxnSpPr>
                  <a:stCxn id="486" idx="6"/>
                  <a:endCxn id="505" idx="2"/>
                </p:cNvCxnSpPr>
                <p:nvPr/>
              </p:nvCxnSpPr>
              <p:spPr>
                <a:xfrm flipV="1">
                  <a:off x="2148814" y="4177376"/>
                  <a:ext cx="412953" cy="29184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直接连接符 491"/>
                <p:cNvCxnSpPr>
                  <a:stCxn id="486" idx="6"/>
                  <a:endCxn id="504" idx="2"/>
                </p:cNvCxnSpPr>
                <p:nvPr/>
              </p:nvCxnSpPr>
              <p:spPr>
                <a:xfrm flipV="1">
                  <a:off x="2148814" y="3817024"/>
                  <a:ext cx="412953" cy="6521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直接连接符 492"/>
                <p:cNvCxnSpPr>
                  <a:stCxn id="486" idx="6"/>
                  <a:endCxn id="503" idx="2"/>
                </p:cNvCxnSpPr>
                <p:nvPr/>
              </p:nvCxnSpPr>
              <p:spPr>
                <a:xfrm flipV="1">
                  <a:off x="2148814" y="3456672"/>
                  <a:ext cx="412953" cy="1012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直接连接符 493"/>
                <p:cNvCxnSpPr>
                  <a:stCxn id="485" idx="6"/>
                  <a:endCxn id="504" idx="2"/>
                </p:cNvCxnSpPr>
                <p:nvPr/>
              </p:nvCxnSpPr>
              <p:spPr>
                <a:xfrm flipV="1">
                  <a:off x="2148814" y="3817024"/>
                  <a:ext cx="412953" cy="2965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直接连接符 494"/>
                <p:cNvCxnSpPr>
                  <a:stCxn id="485" idx="6"/>
                  <a:endCxn id="503" idx="2"/>
                </p:cNvCxnSpPr>
                <p:nvPr/>
              </p:nvCxnSpPr>
              <p:spPr>
                <a:xfrm flipV="1">
                  <a:off x="2148814" y="3456672"/>
                  <a:ext cx="412953" cy="65695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直接连接符 495"/>
                <p:cNvCxnSpPr>
                  <a:stCxn id="484" idx="6"/>
                  <a:endCxn id="503" idx="2"/>
                </p:cNvCxnSpPr>
                <p:nvPr/>
              </p:nvCxnSpPr>
              <p:spPr>
                <a:xfrm flipV="1">
                  <a:off x="2148814" y="3456672"/>
                  <a:ext cx="412953" cy="301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直接连接符 497"/>
                <p:cNvCxnSpPr>
                  <a:stCxn id="484" idx="6"/>
                  <a:endCxn id="504" idx="2"/>
                </p:cNvCxnSpPr>
                <p:nvPr/>
              </p:nvCxnSpPr>
              <p:spPr>
                <a:xfrm>
                  <a:off x="2148814" y="3758024"/>
                  <a:ext cx="412953" cy="59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498"/>
                <p:cNvCxnSpPr>
                  <a:stCxn id="483" idx="6"/>
                  <a:endCxn id="503" idx="2"/>
                </p:cNvCxnSpPr>
                <p:nvPr/>
              </p:nvCxnSpPr>
              <p:spPr>
                <a:xfrm>
                  <a:off x="2148814" y="3402425"/>
                  <a:ext cx="412953" cy="542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直接连接符 499"/>
                <p:cNvCxnSpPr>
                  <a:stCxn id="483" idx="6"/>
                  <a:endCxn id="505" idx="2"/>
                </p:cNvCxnSpPr>
                <p:nvPr/>
              </p:nvCxnSpPr>
              <p:spPr>
                <a:xfrm>
                  <a:off x="2148814" y="3402425"/>
                  <a:ext cx="412953" cy="77495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直接连接符 500"/>
                <p:cNvCxnSpPr>
                  <a:stCxn id="482" idx="6"/>
                  <a:endCxn id="504" idx="2"/>
                </p:cNvCxnSpPr>
                <p:nvPr/>
              </p:nvCxnSpPr>
              <p:spPr>
                <a:xfrm>
                  <a:off x="2148814" y="3046828"/>
                  <a:ext cx="412953" cy="7701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501"/>
                <p:cNvCxnSpPr>
                  <a:stCxn id="482" idx="6"/>
                  <a:endCxn id="505" idx="2"/>
                </p:cNvCxnSpPr>
                <p:nvPr/>
              </p:nvCxnSpPr>
              <p:spPr>
                <a:xfrm>
                  <a:off x="2148814" y="3046828"/>
                  <a:ext cx="412953" cy="11305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1" name="文本框 480"/>
                  <p:cNvSpPr txBox="1"/>
                  <p:nvPr/>
                </p:nvSpPr>
                <p:spPr>
                  <a:xfrm>
                    <a:off x="4285782" y="3557857"/>
                    <a:ext cx="846180" cy="5827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1" name="文本框 4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5782" y="3557857"/>
                    <a:ext cx="846180" cy="58270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7" name="encoder输出层"/>
              <p:cNvGrpSpPr/>
              <p:nvPr/>
            </p:nvGrpSpPr>
            <p:grpSpPr>
              <a:xfrm>
                <a:off x="3502654" y="3394344"/>
                <a:ext cx="652348" cy="827011"/>
                <a:chOff x="3904990" y="3394344"/>
                <a:chExt cx="652348" cy="827011"/>
              </a:xfrm>
            </p:grpSpPr>
            <p:sp>
              <p:nvSpPr>
                <p:cNvPr id="459" name="椭圆 458"/>
                <p:cNvSpPr/>
                <p:nvPr/>
              </p:nvSpPr>
              <p:spPr>
                <a:xfrm flipH="1" flipV="1">
                  <a:off x="4282035" y="3946054"/>
                  <a:ext cx="275303" cy="275301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62" name="直接连接符 461"/>
                <p:cNvCxnSpPr>
                  <a:stCxn id="459" idx="6"/>
                  <a:endCxn id="506" idx="2"/>
                </p:cNvCxnSpPr>
                <p:nvPr/>
              </p:nvCxnSpPr>
              <p:spPr>
                <a:xfrm flipH="1" flipV="1">
                  <a:off x="3904990" y="3394344"/>
                  <a:ext cx="377043" cy="6893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直接连接符 462"/>
                <p:cNvCxnSpPr>
                  <a:stCxn id="459" idx="6"/>
                  <a:endCxn id="507" idx="2"/>
                </p:cNvCxnSpPr>
                <p:nvPr/>
              </p:nvCxnSpPr>
              <p:spPr>
                <a:xfrm flipH="1" flipV="1">
                  <a:off x="3904990" y="3754696"/>
                  <a:ext cx="377043" cy="329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直接连接符 463"/>
                <p:cNvCxnSpPr>
                  <a:stCxn id="459" idx="6"/>
                  <a:endCxn id="508" idx="2"/>
                </p:cNvCxnSpPr>
                <p:nvPr/>
              </p:nvCxnSpPr>
              <p:spPr>
                <a:xfrm flipH="1">
                  <a:off x="3904990" y="4083705"/>
                  <a:ext cx="377043" cy="313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9" name="椭圆 468"/>
                <p:cNvSpPr/>
                <p:nvPr/>
              </p:nvSpPr>
              <p:spPr>
                <a:xfrm flipH="1">
                  <a:off x="4279452" y="3613235"/>
                  <a:ext cx="275301" cy="275301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72" name="直接连接符 471"/>
                <p:cNvCxnSpPr>
                  <a:stCxn id="469" idx="6"/>
                  <a:endCxn id="506" idx="2"/>
                </p:cNvCxnSpPr>
                <p:nvPr/>
              </p:nvCxnSpPr>
              <p:spPr>
                <a:xfrm flipH="1" flipV="1">
                  <a:off x="3904990" y="3394344"/>
                  <a:ext cx="374462" cy="35654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直接连接符 473"/>
                <p:cNvCxnSpPr>
                  <a:stCxn id="469" idx="6"/>
                  <a:endCxn id="507" idx="2"/>
                </p:cNvCxnSpPr>
                <p:nvPr/>
              </p:nvCxnSpPr>
              <p:spPr>
                <a:xfrm flipH="1">
                  <a:off x="3904990" y="3750885"/>
                  <a:ext cx="374462" cy="38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直接连接符 474"/>
                <p:cNvCxnSpPr>
                  <a:stCxn id="469" idx="6"/>
                  <a:endCxn id="508" idx="2"/>
                </p:cNvCxnSpPr>
                <p:nvPr/>
              </p:nvCxnSpPr>
              <p:spPr>
                <a:xfrm flipH="1">
                  <a:off x="3904990" y="3750885"/>
                  <a:ext cx="374462" cy="3641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8" name="encoder外框"/>
              <p:cNvSpPr/>
              <p:nvPr/>
            </p:nvSpPr>
            <p:spPr>
              <a:xfrm>
                <a:off x="804672" y="2089381"/>
                <a:ext cx="4290374" cy="34472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Encoder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0" name="decoder后"/>
          <p:cNvGrpSpPr/>
          <p:nvPr/>
        </p:nvGrpSpPr>
        <p:grpSpPr>
          <a:xfrm>
            <a:off x="7296477" y="1788295"/>
            <a:ext cx="4378301" cy="2948774"/>
            <a:chOff x="5342732" y="2233538"/>
            <a:chExt cx="4655446" cy="2960630"/>
          </a:xfrm>
        </p:grpSpPr>
        <p:sp>
          <p:nvSpPr>
            <p:cNvPr id="514" name="decoder蒙版"/>
            <p:cNvSpPr/>
            <p:nvPr/>
          </p:nvSpPr>
          <p:spPr>
            <a:xfrm>
              <a:off x="5342732" y="2236173"/>
              <a:ext cx="4654296" cy="2957995"/>
            </a:xfrm>
            <a:prstGeom prst="roundRect">
              <a:avLst/>
            </a:prstGeom>
            <a:solidFill>
              <a:srgbClr val="BFBFBF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1" name="decoder隐层"/>
            <p:cNvGrpSpPr/>
            <p:nvPr/>
          </p:nvGrpSpPr>
          <p:grpSpPr>
            <a:xfrm flipH="1">
              <a:off x="6824786" y="3300625"/>
              <a:ext cx="1343222" cy="997431"/>
              <a:chOff x="2561767" y="3255267"/>
              <a:chExt cx="1343222" cy="997431"/>
            </a:xfrm>
          </p:grpSpPr>
          <p:sp>
            <p:nvSpPr>
              <p:cNvPr id="564" name="椭圆 563"/>
              <p:cNvSpPr/>
              <p:nvPr/>
            </p:nvSpPr>
            <p:spPr>
              <a:xfrm>
                <a:off x="2561767" y="3255267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6" name="椭圆 565"/>
              <p:cNvSpPr/>
              <p:nvPr/>
            </p:nvSpPr>
            <p:spPr>
              <a:xfrm>
                <a:off x="2561767" y="3615619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8" name="椭圆 567"/>
              <p:cNvSpPr/>
              <p:nvPr/>
            </p:nvSpPr>
            <p:spPr>
              <a:xfrm>
                <a:off x="2561767" y="3975970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9" name="椭圆 568"/>
              <p:cNvSpPr/>
              <p:nvPr/>
            </p:nvSpPr>
            <p:spPr>
              <a:xfrm flipH="1">
                <a:off x="3629688" y="3256693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1" name="椭圆 570"/>
              <p:cNvSpPr/>
              <p:nvPr/>
            </p:nvSpPr>
            <p:spPr>
              <a:xfrm flipH="1">
                <a:off x="3629688" y="3617046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2" name="椭圆 571"/>
              <p:cNvSpPr/>
              <p:nvPr/>
            </p:nvSpPr>
            <p:spPr>
              <a:xfrm flipH="1">
                <a:off x="3629688" y="3977397"/>
                <a:ext cx="275301" cy="2753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4" name="文本框 573"/>
                  <p:cNvSpPr txBox="1"/>
                  <p:nvPr/>
                </p:nvSpPr>
                <p:spPr>
                  <a:xfrm>
                    <a:off x="2997559" y="3577847"/>
                    <a:ext cx="471638" cy="29211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……</m:t>
                          </m:r>
                        </m:oMath>
                      </m:oMathPara>
                    </a14:m>
                    <a:endParaRPr lang="en-US" altLang="zh-CN" dirty="0" smtClean="0"/>
                  </a:p>
                </p:txBody>
              </p:sp>
            </mc:Choice>
            <mc:Fallback xmlns="">
              <p:sp>
                <p:nvSpPr>
                  <p:cNvPr id="574" name="文本框 5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7559" y="3577847"/>
                    <a:ext cx="471638" cy="29211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2" name="decoder输入层"/>
            <p:cNvGrpSpPr/>
            <p:nvPr/>
          </p:nvGrpSpPr>
          <p:grpSpPr>
            <a:xfrm>
              <a:off x="6063385" y="3272108"/>
              <a:ext cx="770545" cy="888298"/>
              <a:chOff x="7535569" y="3290396"/>
              <a:chExt cx="770545" cy="888298"/>
            </a:xfrm>
          </p:grpSpPr>
          <p:sp>
            <p:nvSpPr>
              <p:cNvPr id="552" name="椭圆 551"/>
              <p:cNvSpPr/>
              <p:nvPr/>
            </p:nvSpPr>
            <p:spPr>
              <a:xfrm flipV="1">
                <a:off x="7535569" y="3290396"/>
                <a:ext cx="275302" cy="275302"/>
              </a:xfrm>
              <a:prstGeom prst="ellipse">
                <a:avLst/>
              </a:prstGeom>
              <a:solidFill>
                <a:srgbClr val="B603F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53" name="直接连接符 552"/>
              <p:cNvCxnSpPr>
                <a:stCxn id="552" idx="6"/>
                <a:endCxn id="569" idx="2"/>
              </p:cNvCxnSpPr>
              <p:nvPr/>
            </p:nvCxnSpPr>
            <p:spPr>
              <a:xfrm>
                <a:off x="7810871" y="3428046"/>
                <a:ext cx="495243" cy="299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/>
              <p:cNvCxnSpPr>
                <a:stCxn id="552" idx="6"/>
                <a:endCxn id="571" idx="2"/>
              </p:cNvCxnSpPr>
              <p:nvPr/>
            </p:nvCxnSpPr>
            <p:spPr>
              <a:xfrm>
                <a:off x="7810871" y="3428046"/>
                <a:ext cx="495243" cy="3902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/>
              <p:cNvCxnSpPr>
                <a:stCxn id="552" idx="6"/>
                <a:endCxn id="572" idx="2"/>
              </p:cNvCxnSpPr>
              <p:nvPr/>
            </p:nvCxnSpPr>
            <p:spPr>
              <a:xfrm>
                <a:off x="7810871" y="3428046"/>
                <a:ext cx="495243" cy="7506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椭圆 559"/>
              <p:cNvSpPr/>
              <p:nvPr/>
            </p:nvSpPr>
            <p:spPr>
              <a:xfrm flipV="1">
                <a:off x="7535569" y="3696917"/>
                <a:ext cx="275302" cy="275302"/>
              </a:xfrm>
              <a:prstGeom prst="ellipse">
                <a:avLst/>
              </a:prstGeom>
              <a:solidFill>
                <a:srgbClr val="B603FD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1" name="直接连接符 560"/>
              <p:cNvCxnSpPr>
                <a:stCxn id="560" idx="6"/>
                <a:endCxn id="569" idx="2"/>
              </p:cNvCxnSpPr>
              <p:nvPr/>
            </p:nvCxnSpPr>
            <p:spPr>
              <a:xfrm flipV="1">
                <a:off x="7810871" y="3457990"/>
                <a:ext cx="495243" cy="3765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直接连接符 561"/>
              <p:cNvCxnSpPr>
                <a:stCxn id="560" idx="6"/>
                <a:endCxn id="571" idx="2"/>
              </p:cNvCxnSpPr>
              <p:nvPr/>
            </p:nvCxnSpPr>
            <p:spPr>
              <a:xfrm flipV="1">
                <a:off x="7810871" y="3818343"/>
                <a:ext cx="495243" cy="162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直接连接符 562"/>
              <p:cNvCxnSpPr>
                <a:stCxn id="560" idx="6"/>
                <a:endCxn id="572" idx="2"/>
              </p:cNvCxnSpPr>
              <p:nvPr/>
            </p:nvCxnSpPr>
            <p:spPr>
              <a:xfrm>
                <a:off x="7810871" y="3834567"/>
                <a:ext cx="495243" cy="34412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decoder输出层"/>
            <p:cNvGrpSpPr/>
            <p:nvPr/>
          </p:nvGrpSpPr>
          <p:grpSpPr>
            <a:xfrm>
              <a:off x="8177152" y="2760215"/>
              <a:ext cx="803797" cy="1786408"/>
              <a:chOff x="9649336" y="2778503"/>
              <a:chExt cx="803797" cy="1786408"/>
            </a:xfrm>
          </p:grpSpPr>
          <p:sp>
            <p:nvSpPr>
              <p:cNvPr id="523" name="椭圆 522"/>
              <p:cNvSpPr/>
              <p:nvPr/>
            </p:nvSpPr>
            <p:spPr>
              <a:xfrm flipH="1">
                <a:off x="10175509" y="2778503"/>
                <a:ext cx="275301" cy="275301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4" name="椭圆 523"/>
              <p:cNvSpPr/>
              <p:nvPr/>
            </p:nvSpPr>
            <p:spPr>
              <a:xfrm flipH="1">
                <a:off x="10175509" y="3131860"/>
                <a:ext cx="275301" cy="275301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5" name="椭圆 524"/>
              <p:cNvSpPr/>
              <p:nvPr/>
            </p:nvSpPr>
            <p:spPr>
              <a:xfrm flipH="1">
                <a:off x="10175509" y="3534887"/>
                <a:ext cx="275301" cy="275301"/>
              </a:xfrm>
              <a:prstGeom prst="ellipse">
                <a:avLst/>
              </a:prstGeom>
              <a:solidFill>
                <a:srgbClr val="5B9BD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6" name="直接连接符 525"/>
              <p:cNvCxnSpPr>
                <a:stCxn id="523" idx="6"/>
                <a:endCxn id="564" idx="2"/>
              </p:cNvCxnSpPr>
              <p:nvPr/>
            </p:nvCxnSpPr>
            <p:spPr>
              <a:xfrm flipH="1">
                <a:off x="9649336" y="2866651"/>
                <a:ext cx="526173" cy="589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直接连接符 526"/>
              <p:cNvCxnSpPr>
                <a:stCxn id="524" idx="6"/>
                <a:endCxn id="566" idx="2"/>
              </p:cNvCxnSpPr>
              <p:nvPr/>
            </p:nvCxnSpPr>
            <p:spPr>
              <a:xfrm flipH="1">
                <a:off x="9649336" y="3222249"/>
                <a:ext cx="526173" cy="594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直接连接符 527"/>
              <p:cNvCxnSpPr>
                <a:stCxn id="525" idx="6"/>
                <a:endCxn id="568" idx="2"/>
              </p:cNvCxnSpPr>
              <p:nvPr/>
            </p:nvCxnSpPr>
            <p:spPr>
              <a:xfrm flipH="1">
                <a:off x="9649336" y="3577847"/>
                <a:ext cx="526173" cy="599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>
                <a:stCxn id="525" idx="6"/>
                <a:endCxn id="564" idx="2"/>
              </p:cNvCxnSpPr>
              <p:nvPr/>
            </p:nvCxnSpPr>
            <p:spPr>
              <a:xfrm flipH="1" flipV="1">
                <a:off x="9649336" y="3456564"/>
                <a:ext cx="526173" cy="1212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>
                <a:stCxn id="525" idx="6"/>
                <a:endCxn id="566" idx="2"/>
              </p:cNvCxnSpPr>
              <p:nvPr/>
            </p:nvCxnSpPr>
            <p:spPr>
              <a:xfrm flipH="1">
                <a:off x="9649336" y="3577847"/>
                <a:ext cx="526173" cy="2390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>
                <a:stCxn id="524" idx="6"/>
                <a:endCxn id="564" idx="2"/>
              </p:cNvCxnSpPr>
              <p:nvPr/>
            </p:nvCxnSpPr>
            <p:spPr>
              <a:xfrm flipH="1">
                <a:off x="9649336" y="3222249"/>
                <a:ext cx="526173" cy="234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/>
              <p:cNvCxnSpPr>
                <a:stCxn id="524" idx="6"/>
                <a:endCxn id="568" idx="2"/>
              </p:cNvCxnSpPr>
              <p:nvPr/>
            </p:nvCxnSpPr>
            <p:spPr>
              <a:xfrm flipH="1">
                <a:off x="9649336" y="3222249"/>
                <a:ext cx="526173" cy="9550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/>
              <p:cNvCxnSpPr>
                <a:stCxn id="523" idx="6"/>
                <a:endCxn id="566" idx="2"/>
              </p:cNvCxnSpPr>
              <p:nvPr/>
            </p:nvCxnSpPr>
            <p:spPr>
              <a:xfrm flipH="1">
                <a:off x="9649336" y="2866651"/>
                <a:ext cx="526173" cy="9502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/>
              <p:cNvCxnSpPr>
                <a:stCxn id="523" idx="6"/>
                <a:endCxn id="568" idx="2"/>
              </p:cNvCxnSpPr>
              <p:nvPr/>
            </p:nvCxnSpPr>
            <p:spPr>
              <a:xfrm flipH="1">
                <a:off x="9649336" y="2866651"/>
                <a:ext cx="526173" cy="13106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5" name="组合 534"/>
              <p:cNvGrpSpPr/>
              <p:nvPr/>
            </p:nvGrpSpPr>
            <p:grpSpPr>
              <a:xfrm>
                <a:off x="10177832" y="3934012"/>
                <a:ext cx="275301" cy="630899"/>
                <a:chOff x="10097602" y="4087104"/>
                <a:chExt cx="275301" cy="630899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45" name="椭圆 544"/>
                <p:cNvSpPr/>
                <p:nvPr/>
              </p:nvSpPr>
              <p:spPr>
                <a:xfrm flipH="1">
                  <a:off x="10097602" y="4087104"/>
                  <a:ext cx="275301" cy="275301"/>
                </a:xfrm>
                <a:prstGeom prst="ellipse">
                  <a:avLst/>
                </a:prstGeom>
                <a:solidFill>
                  <a:srgbClr val="5B9BD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6" name="椭圆 545"/>
                <p:cNvSpPr/>
                <p:nvPr/>
              </p:nvSpPr>
              <p:spPr>
                <a:xfrm flipH="1">
                  <a:off x="10097602" y="4442702"/>
                  <a:ext cx="275301" cy="275301"/>
                </a:xfrm>
                <a:prstGeom prst="ellipse">
                  <a:avLst/>
                </a:prstGeom>
                <a:solidFill>
                  <a:srgbClr val="5B9BD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536" name="直接连接符 535"/>
              <p:cNvCxnSpPr>
                <a:stCxn id="545" idx="6"/>
                <a:endCxn id="564" idx="2"/>
              </p:cNvCxnSpPr>
              <p:nvPr/>
            </p:nvCxnSpPr>
            <p:spPr>
              <a:xfrm flipH="1" flipV="1">
                <a:off x="9649336" y="3456564"/>
                <a:ext cx="528496" cy="6150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直接连接符 536"/>
              <p:cNvCxnSpPr>
                <a:stCxn id="546" idx="6"/>
                <a:endCxn id="564" idx="2"/>
              </p:cNvCxnSpPr>
              <p:nvPr/>
            </p:nvCxnSpPr>
            <p:spPr>
              <a:xfrm flipH="1" flipV="1">
                <a:off x="9649336" y="3456564"/>
                <a:ext cx="528496" cy="9706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直接连接符 538"/>
              <p:cNvCxnSpPr>
                <a:stCxn id="545" idx="6"/>
                <a:endCxn id="566" idx="2"/>
              </p:cNvCxnSpPr>
              <p:nvPr/>
            </p:nvCxnSpPr>
            <p:spPr>
              <a:xfrm flipH="1" flipV="1">
                <a:off x="9649336" y="3816916"/>
                <a:ext cx="528496" cy="2547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/>
              <p:cNvCxnSpPr>
                <a:stCxn id="546" idx="6"/>
                <a:endCxn id="566" idx="2"/>
              </p:cNvCxnSpPr>
              <p:nvPr/>
            </p:nvCxnSpPr>
            <p:spPr>
              <a:xfrm flipH="1" flipV="1">
                <a:off x="9649336" y="3816916"/>
                <a:ext cx="528496" cy="6103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直接连接符 541"/>
              <p:cNvCxnSpPr>
                <a:stCxn id="545" idx="6"/>
                <a:endCxn id="568" idx="2"/>
              </p:cNvCxnSpPr>
              <p:nvPr/>
            </p:nvCxnSpPr>
            <p:spPr>
              <a:xfrm flipH="1">
                <a:off x="9649336" y="4071663"/>
                <a:ext cx="528496" cy="1056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直接连接符 542"/>
              <p:cNvCxnSpPr>
                <a:stCxn id="546" idx="6"/>
                <a:endCxn id="568" idx="2"/>
              </p:cNvCxnSpPr>
              <p:nvPr/>
            </p:nvCxnSpPr>
            <p:spPr>
              <a:xfrm flipH="1" flipV="1">
                <a:off x="9649336" y="4177267"/>
                <a:ext cx="528496" cy="249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" name="decoder外框"/>
            <p:cNvSpPr/>
            <p:nvPr/>
          </p:nvSpPr>
          <p:spPr>
            <a:xfrm>
              <a:off x="5343882" y="2233538"/>
              <a:ext cx="4654296" cy="295799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</a:rPr>
                <a:t>Decoder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1" name="文本框 520"/>
                <p:cNvSpPr txBox="1"/>
                <p:nvPr/>
              </p:nvSpPr>
              <p:spPr>
                <a:xfrm>
                  <a:off x="5690167" y="3226682"/>
                  <a:ext cx="37914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21" name="文本框 5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0167" y="3226682"/>
                  <a:ext cx="379147" cy="276999"/>
                </a:xfrm>
                <a:prstGeom prst="rect">
                  <a:avLst/>
                </a:prstGeom>
                <a:blipFill>
                  <a:blip r:embed="rId19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0" name="文本框 519"/>
                <p:cNvSpPr txBox="1"/>
                <p:nvPr/>
              </p:nvSpPr>
              <p:spPr>
                <a:xfrm>
                  <a:off x="9207924" y="3581955"/>
                  <a:ext cx="34467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20" name="文本框 5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924" y="3581955"/>
                  <a:ext cx="344679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7547" r="-1887" b="-1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7" name="sampling后"/>
              <p:cNvSpPr/>
              <p:nvPr/>
            </p:nvSpPr>
            <p:spPr>
              <a:xfrm>
                <a:off x="4932031" y="2062542"/>
                <a:ext cx="1674573" cy="2400281"/>
              </a:xfrm>
              <a:prstGeom prst="roundRect">
                <a:avLst/>
              </a:prstGeom>
              <a:solidFill>
                <a:srgbClr val="BFBFBF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Sampling</a:t>
                </a:r>
              </a:p>
              <a:p>
                <a:pPr algn="ctr"/>
                <a:r>
                  <a:rPr lang="en-US" altLang="zh-CN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altLang="zh-CN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zh-CN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7" name="sampling后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31" y="2062542"/>
                <a:ext cx="1674573" cy="2400281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箭头连接符 43"/>
          <p:cNvCxnSpPr>
            <a:stCxn id="448" idx="3"/>
            <a:endCxn id="577" idx="1"/>
          </p:cNvCxnSpPr>
          <p:nvPr/>
        </p:nvCxnSpPr>
        <p:spPr>
          <a:xfrm flipV="1">
            <a:off x="4210665" y="3262683"/>
            <a:ext cx="721366" cy="4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8" name="直接箭头连接符 577"/>
          <p:cNvCxnSpPr>
            <a:stCxn id="577" idx="3"/>
            <a:endCxn id="514" idx="1"/>
          </p:cNvCxnSpPr>
          <p:nvPr/>
        </p:nvCxnSpPr>
        <p:spPr>
          <a:xfrm>
            <a:off x="6606604" y="3262683"/>
            <a:ext cx="689873" cy="1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标题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mtClean="0"/>
              <a:t>Classical VAE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文本框 283"/>
              <p:cNvSpPr txBox="1"/>
              <p:nvPr/>
            </p:nvSpPr>
            <p:spPr>
              <a:xfrm>
                <a:off x="717928" y="3078858"/>
                <a:ext cx="324160" cy="275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4" name="文本框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28" y="3078858"/>
                <a:ext cx="324160" cy="275890"/>
              </a:xfrm>
              <a:prstGeom prst="rect">
                <a:avLst/>
              </a:prstGeom>
              <a:blipFill>
                <a:blip r:embed="rId22"/>
                <a:stretch>
                  <a:fillRect l="-754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 smtClean="0"/>
              <a:t>10.1038/s41592-018-0229-2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070677" y="4974897"/>
            <a:ext cx="423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Gaussian latent: only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Completely unsupervised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Cannot make use of prior knowledge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08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Universal Coordinate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672320" y="3683000"/>
            <a:ext cx="1920240" cy="4733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 smtClean="0"/>
              <a:t>Supervised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5446" y="3683000"/>
            <a:ext cx="2357120" cy="531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 smtClean="0"/>
              <a:t>Unsupervised</a:t>
            </a:r>
            <a:endParaRPr lang="zh-CN" altLang="en-US" b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660400" y="3525520"/>
            <a:ext cx="10858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5952173" y="1130300"/>
            <a:ext cx="1587" cy="510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内容占位符 3"/>
          <p:cNvSpPr txBox="1">
            <a:spLocks/>
          </p:cNvSpPr>
          <p:nvPr/>
        </p:nvSpPr>
        <p:spPr>
          <a:xfrm>
            <a:off x="6089650" y="1108790"/>
            <a:ext cx="1957070" cy="517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/>
              <a:t>Continuous</a:t>
            </a:r>
            <a:endParaRPr lang="zh-CN" altLang="en-US" b="1" dirty="0"/>
          </a:p>
        </p:txBody>
      </p:sp>
      <p:sp>
        <p:nvSpPr>
          <p:cNvPr id="16" name="内容占位符 3"/>
          <p:cNvSpPr txBox="1">
            <a:spLocks/>
          </p:cNvSpPr>
          <p:nvPr/>
        </p:nvSpPr>
        <p:spPr>
          <a:xfrm>
            <a:off x="6021706" y="6013371"/>
            <a:ext cx="1840547" cy="444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b="1" dirty="0" smtClean="0"/>
              <a:t>Discrete</a:t>
            </a:r>
          </a:p>
        </p:txBody>
      </p:sp>
      <p:sp>
        <p:nvSpPr>
          <p:cNvPr id="17" name="椭圆 16"/>
          <p:cNvSpPr/>
          <p:nvPr/>
        </p:nvSpPr>
        <p:spPr>
          <a:xfrm>
            <a:off x="4265613" y="1838960"/>
            <a:ext cx="3373120" cy="3373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 err="1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UniCoord</a:t>
            </a:r>
            <a:endParaRPr lang="zh-CN" altLang="en-US" sz="40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71320" y="1456045"/>
            <a:ext cx="90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PCA</a:t>
            </a:r>
          </a:p>
          <a:p>
            <a:r>
              <a:rPr lang="en-US" altLang="zh-CN" sz="2400" dirty="0" smtClean="0"/>
              <a:t>VAE</a:t>
            </a:r>
            <a:endParaRPr lang="zh-CN" altLang="en-US" sz="2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125980" y="4763999"/>
            <a:ext cx="1537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Kmeans</a:t>
            </a:r>
            <a:endParaRPr lang="en-US" altLang="zh-CN" sz="2400" dirty="0" smtClean="0"/>
          </a:p>
          <a:p>
            <a:r>
              <a:rPr lang="en-US" altLang="zh-CN" sz="2400" dirty="0" smtClean="0"/>
              <a:t>Louvain</a:t>
            </a:r>
            <a:endParaRPr lang="zh-CN" altLang="en-US" sz="2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453520" y="1768902"/>
            <a:ext cx="17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Regression</a:t>
            </a:r>
            <a:endParaRPr lang="zh-CN" altLang="en-US" sz="2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647036" y="3294687"/>
            <a:ext cx="9317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MLP</a:t>
            </a:r>
            <a:endParaRPr lang="zh-CN" altLang="en-US" sz="2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8434906" y="5061396"/>
            <a:ext cx="224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SVM</a:t>
            </a:r>
          </a:p>
          <a:p>
            <a:r>
              <a:rPr lang="en-US" altLang="zh-CN" sz="2400" dirty="0" smtClean="0"/>
              <a:t>Random Forest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34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Encoder</a:t>
            </a:r>
            <a:endParaRPr lang="zh-CN" altLang="en-US" dirty="0"/>
          </a:p>
        </p:txBody>
      </p:sp>
      <p:grpSp>
        <p:nvGrpSpPr>
          <p:cNvPr id="609" name="encoder隐层"/>
          <p:cNvGrpSpPr/>
          <p:nvPr/>
        </p:nvGrpSpPr>
        <p:grpSpPr>
          <a:xfrm>
            <a:off x="2159431" y="3255267"/>
            <a:ext cx="1343222" cy="997431"/>
            <a:chOff x="2561767" y="3255267"/>
            <a:chExt cx="1343222" cy="997431"/>
          </a:xfrm>
        </p:grpSpPr>
        <p:sp>
          <p:nvSpPr>
            <p:cNvPr id="15" name="椭圆 14"/>
            <p:cNvSpPr/>
            <p:nvPr/>
          </p:nvSpPr>
          <p:spPr>
            <a:xfrm>
              <a:off x="2561767" y="3255267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61767" y="3615619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561767" y="3975970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H="1">
              <a:off x="3629688" y="3256693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H="1">
              <a:off x="3629688" y="3617046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H="1">
              <a:off x="3629688" y="3977397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文本框 398"/>
                <p:cNvSpPr txBox="1"/>
                <p:nvPr/>
              </p:nvSpPr>
              <p:spPr>
                <a:xfrm>
                  <a:off x="2997559" y="3577847"/>
                  <a:ext cx="471638" cy="292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en-US" altLang="zh-CN" dirty="0" smtClean="0"/>
                </a:p>
              </p:txBody>
            </p:sp>
          </mc:Choice>
          <mc:Fallback xmlns="">
            <p:sp>
              <p:nvSpPr>
                <p:cNvPr id="399" name="文本框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7559" y="3577847"/>
                  <a:ext cx="471638" cy="2921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文本框 469"/>
              <p:cNvSpPr txBox="1"/>
              <p:nvPr/>
            </p:nvSpPr>
            <p:spPr>
              <a:xfrm>
                <a:off x="1125233" y="3434114"/>
                <a:ext cx="305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0" name="文本框 4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33" y="3434114"/>
                <a:ext cx="305148" cy="276999"/>
              </a:xfrm>
              <a:prstGeom prst="rect">
                <a:avLst/>
              </a:prstGeom>
              <a:blipFill>
                <a:blip r:embed="rId4"/>
                <a:stretch>
                  <a:fillRect l="-10000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3" name="encoder输入层"/>
          <p:cNvGrpSpPr/>
          <p:nvPr/>
        </p:nvGrpSpPr>
        <p:grpSpPr>
          <a:xfrm>
            <a:off x="1471177" y="2909177"/>
            <a:ext cx="688254" cy="1697692"/>
            <a:chOff x="1873513" y="2909177"/>
            <a:chExt cx="688254" cy="1697692"/>
          </a:xfrm>
        </p:grpSpPr>
        <p:sp>
          <p:nvSpPr>
            <p:cNvPr id="10" name="椭圆 9"/>
            <p:cNvSpPr/>
            <p:nvPr/>
          </p:nvSpPr>
          <p:spPr>
            <a:xfrm>
              <a:off x="1873513" y="2909177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73513" y="3264775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873513" y="3620373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73513" y="3975971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73513" y="4331568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10" idx="6"/>
              <a:endCxn id="15" idx="2"/>
            </p:cNvCxnSpPr>
            <p:nvPr/>
          </p:nvCxnSpPr>
          <p:spPr>
            <a:xfrm>
              <a:off x="2148814" y="3046828"/>
              <a:ext cx="412953" cy="409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1" idx="6"/>
              <a:endCxn id="16" idx="2"/>
            </p:cNvCxnSpPr>
            <p:nvPr/>
          </p:nvCxnSpPr>
          <p:spPr>
            <a:xfrm>
              <a:off x="2148814" y="3402425"/>
              <a:ext cx="412953" cy="4145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2" idx="6"/>
              <a:endCxn id="17" idx="2"/>
            </p:cNvCxnSpPr>
            <p:nvPr/>
          </p:nvCxnSpPr>
          <p:spPr>
            <a:xfrm>
              <a:off x="2148814" y="3758024"/>
              <a:ext cx="412953" cy="419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13" idx="6"/>
              <a:endCxn id="17" idx="2"/>
            </p:cNvCxnSpPr>
            <p:nvPr/>
          </p:nvCxnSpPr>
          <p:spPr>
            <a:xfrm>
              <a:off x="2148814" y="4113621"/>
              <a:ext cx="412953" cy="63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4" idx="6"/>
              <a:endCxn id="17" idx="2"/>
            </p:cNvCxnSpPr>
            <p:nvPr/>
          </p:nvCxnSpPr>
          <p:spPr>
            <a:xfrm flipV="1">
              <a:off x="2148814" y="4177376"/>
              <a:ext cx="412953" cy="291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14" idx="6"/>
              <a:endCxn id="16" idx="2"/>
            </p:cNvCxnSpPr>
            <p:nvPr/>
          </p:nvCxnSpPr>
          <p:spPr>
            <a:xfrm flipV="1">
              <a:off x="2148814" y="3817024"/>
              <a:ext cx="412953" cy="6521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14" idx="6"/>
              <a:endCxn id="15" idx="2"/>
            </p:cNvCxnSpPr>
            <p:nvPr/>
          </p:nvCxnSpPr>
          <p:spPr>
            <a:xfrm flipV="1">
              <a:off x="2148814" y="3456672"/>
              <a:ext cx="412953" cy="10125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13" idx="6"/>
              <a:endCxn id="16" idx="2"/>
            </p:cNvCxnSpPr>
            <p:nvPr/>
          </p:nvCxnSpPr>
          <p:spPr>
            <a:xfrm flipV="1">
              <a:off x="2148814" y="3817024"/>
              <a:ext cx="412953" cy="2965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stCxn id="13" idx="6"/>
              <a:endCxn id="15" idx="2"/>
            </p:cNvCxnSpPr>
            <p:nvPr/>
          </p:nvCxnSpPr>
          <p:spPr>
            <a:xfrm flipV="1">
              <a:off x="2148814" y="3456672"/>
              <a:ext cx="412953" cy="656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12" idx="6"/>
              <a:endCxn id="15" idx="2"/>
            </p:cNvCxnSpPr>
            <p:nvPr/>
          </p:nvCxnSpPr>
          <p:spPr>
            <a:xfrm flipV="1">
              <a:off x="2148814" y="3456672"/>
              <a:ext cx="412953" cy="301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12" idx="6"/>
              <a:endCxn id="16" idx="2"/>
            </p:cNvCxnSpPr>
            <p:nvPr/>
          </p:nvCxnSpPr>
          <p:spPr>
            <a:xfrm>
              <a:off x="2148814" y="3758024"/>
              <a:ext cx="412953" cy="5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11" idx="6"/>
              <a:endCxn id="15" idx="2"/>
            </p:cNvCxnSpPr>
            <p:nvPr/>
          </p:nvCxnSpPr>
          <p:spPr>
            <a:xfrm>
              <a:off x="2148814" y="3402425"/>
              <a:ext cx="412953" cy="542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11" idx="6"/>
              <a:endCxn id="17" idx="2"/>
            </p:cNvCxnSpPr>
            <p:nvPr/>
          </p:nvCxnSpPr>
          <p:spPr>
            <a:xfrm>
              <a:off x="2148814" y="3402425"/>
              <a:ext cx="412953" cy="774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10" idx="6"/>
              <a:endCxn id="16" idx="2"/>
            </p:cNvCxnSpPr>
            <p:nvPr/>
          </p:nvCxnSpPr>
          <p:spPr>
            <a:xfrm>
              <a:off x="2148814" y="3046828"/>
              <a:ext cx="412953" cy="770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>
              <a:stCxn id="10" idx="6"/>
              <a:endCxn id="17" idx="2"/>
            </p:cNvCxnSpPr>
            <p:nvPr/>
          </p:nvCxnSpPr>
          <p:spPr>
            <a:xfrm>
              <a:off x="2148814" y="3046828"/>
              <a:ext cx="412953" cy="11305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6" name="encoder输出typo"/>
          <p:cNvGrpSpPr/>
          <p:nvPr/>
        </p:nvGrpSpPr>
        <p:grpSpPr>
          <a:xfrm>
            <a:off x="4164199" y="2752058"/>
            <a:ext cx="561339" cy="1846261"/>
            <a:chOff x="4566535" y="2752058"/>
            <a:chExt cx="561339" cy="1846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8" name="文本框 417"/>
                <p:cNvSpPr txBox="1"/>
                <p:nvPr/>
              </p:nvSpPr>
              <p:spPr>
                <a:xfrm>
                  <a:off x="4589778" y="2752058"/>
                  <a:ext cx="538096" cy="320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8" name="文本框 4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778" y="2752058"/>
                  <a:ext cx="538096" cy="320344"/>
                </a:xfrm>
                <a:prstGeom prst="rect">
                  <a:avLst/>
                </a:prstGeom>
                <a:blipFill>
                  <a:blip r:embed="rId5"/>
                  <a:stretch>
                    <a:fillRect l="-14773" r="-1136" b="-169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" name="文本框 418"/>
                <p:cNvSpPr txBox="1"/>
                <p:nvPr/>
              </p:nvSpPr>
              <p:spPr>
                <a:xfrm>
                  <a:off x="4566535" y="4278873"/>
                  <a:ext cx="541430" cy="3194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9" name="文本框 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535" y="4278873"/>
                  <a:ext cx="541430" cy="319446"/>
                </a:xfrm>
                <a:prstGeom prst="rect">
                  <a:avLst/>
                </a:prstGeom>
                <a:blipFill>
                  <a:blip r:embed="rId6"/>
                  <a:stretch>
                    <a:fillRect l="-13483" b="-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6" name="encoder输出层"/>
          <p:cNvGrpSpPr/>
          <p:nvPr/>
        </p:nvGrpSpPr>
        <p:grpSpPr>
          <a:xfrm>
            <a:off x="3502653" y="2574409"/>
            <a:ext cx="652346" cy="2675582"/>
            <a:chOff x="3904989" y="2574409"/>
            <a:chExt cx="652346" cy="2675582"/>
          </a:xfrm>
        </p:grpSpPr>
        <p:sp>
          <p:nvSpPr>
            <p:cNvPr id="118" name="椭圆 117"/>
            <p:cNvSpPr/>
            <p:nvPr/>
          </p:nvSpPr>
          <p:spPr>
            <a:xfrm flipH="1">
              <a:off x="4282034" y="2574409"/>
              <a:ext cx="275301" cy="2753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flipH="1">
              <a:off x="4282034" y="2939514"/>
              <a:ext cx="275301" cy="2753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连接符 125"/>
            <p:cNvCxnSpPr>
              <a:stCxn id="118" idx="6"/>
              <a:endCxn id="123" idx="2"/>
            </p:cNvCxnSpPr>
            <p:nvPr/>
          </p:nvCxnSpPr>
          <p:spPr>
            <a:xfrm flipH="1">
              <a:off x="3904990" y="2712060"/>
              <a:ext cx="377043" cy="68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>
              <a:stCxn id="120" idx="6"/>
              <a:endCxn id="125" idx="2"/>
            </p:cNvCxnSpPr>
            <p:nvPr/>
          </p:nvCxnSpPr>
          <p:spPr>
            <a:xfrm flipH="1">
              <a:off x="3904990" y="3077165"/>
              <a:ext cx="377043" cy="1037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>
              <a:stCxn id="120" idx="6"/>
              <a:endCxn id="123" idx="2"/>
            </p:cNvCxnSpPr>
            <p:nvPr/>
          </p:nvCxnSpPr>
          <p:spPr>
            <a:xfrm flipH="1">
              <a:off x="3904990" y="3077165"/>
              <a:ext cx="377043" cy="317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>
              <a:stCxn id="120" idx="6"/>
              <a:endCxn id="124" idx="2"/>
            </p:cNvCxnSpPr>
            <p:nvPr/>
          </p:nvCxnSpPr>
          <p:spPr>
            <a:xfrm flipH="1">
              <a:off x="3904990" y="3077165"/>
              <a:ext cx="377043" cy="677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18" idx="6"/>
              <a:endCxn id="124" idx="2"/>
            </p:cNvCxnSpPr>
            <p:nvPr/>
          </p:nvCxnSpPr>
          <p:spPr>
            <a:xfrm flipH="1">
              <a:off x="3904990" y="2712060"/>
              <a:ext cx="377043" cy="1042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18" idx="6"/>
              <a:endCxn id="125" idx="2"/>
            </p:cNvCxnSpPr>
            <p:nvPr/>
          </p:nvCxnSpPr>
          <p:spPr>
            <a:xfrm flipH="1">
              <a:off x="3904990" y="2712060"/>
              <a:ext cx="377043" cy="1402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椭圆 201"/>
            <p:cNvSpPr/>
            <p:nvPr/>
          </p:nvSpPr>
          <p:spPr>
            <a:xfrm flipH="1" flipV="1">
              <a:off x="4279452" y="4974690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 flipH="1" flipV="1">
              <a:off x="4279451" y="4620838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 flipH="1" flipV="1">
              <a:off x="4282033" y="3946054"/>
              <a:ext cx="275302" cy="275301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202" idx="6"/>
              <a:endCxn id="125" idx="2"/>
            </p:cNvCxnSpPr>
            <p:nvPr/>
          </p:nvCxnSpPr>
          <p:spPr>
            <a:xfrm flipH="1" flipV="1">
              <a:off x="3904989" y="4115048"/>
              <a:ext cx="374463" cy="9972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203" idx="6"/>
              <a:endCxn id="123" idx="2"/>
            </p:cNvCxnSpPr>
            <p:nvPr/>
          </p:nvCxnSpPr>
          <p:spPr>
            <a:xfrm flipH="1" flipV="1">
              <a:off x="3904989" y="3394344"/>
              <a:ext cx="374462" cy="1364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204" idx="6"/>
              <a:endCxn id="123" idx="2"/>
            </p:cNvCxnSpPr>
            <p:nvPr/>
          </p:nvCxnSpPr>
          <p:spPr>
            <a:xfrm flipH="1" flipV="1">
              <a:off x="3904990" y="3394344"/>
              <a:ext cx="377043" cy="68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204" idx="6"/>
              <a:endCxn id="124" idx="2"/>
            </p:cNvCxnSpPr>
            <p:nvPr/>
          </p:nvCxnSpPr>
          <p:spPr>
            <a:xfrm flipH="1" flipV="1">
              <a:off x="3904990" y="3754696"/>
              <a:ext cx="377043" cy="329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>
              <a:stCxn id="204" idx="6"/>
              <a:endCxn id="125" idx="2"/>
            </p:cNvCxnSpPr>
            <p:nvPr/>
          </p:nvCxnSpPr>
          <p:spPr>
            <a:xfrm flipH="1">
              <a:off x="3904990" y="4083705"/>
              <a:ext cx="377043" cy="31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>
              <a:stCxn id="203" idx="6"/>
              <a:endCxn id="125" idx="2"/>
            </p:cNvCxnSpPr>
            <p:nvPr/>
          </p:nvCxnSpPr>
          <p:spPr>
            <a:xfrm flipH="1" flipV="1">
              <a:off x="3904989" y="4115048"/>
              <a:ext cx="374462" cy="643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>
              <a:stCxn id="203" idx="6"/>
              <a:endCxn id="124" idx="2"/>
            </p:cNvCxnSpPr>
            <p:nvPr/>
          </p:nvCxnSpPr>
          <p:spPr>
            <a:xfrm flipH="1" flipV="1">
              <a:off x="3904989" y="3754697"/>
              <a:ext cx="374462" cy="10037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02" idx="6"/>
              <a:endCxn id="124" idx="2"/>
            </p:cNvCxnSpPr>
            <p:nvPr/>
          </p:nvCxnSpPr>
          <p:spPr>
            <a:xfrm flipH="1" flipV="1">
              <a:off x="3904989" y="3754697"/>
              <a:ext cx="374463" cy="1357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02" idx="6"/>
              <a:endCxn id="123" idx="2"/>
            </p:cNvCxnSpPr>
            <p:nvPr/>
          </p:nvCxnSpPr>
          <p:spPr>
            <a:xfrm flipH="1" flipV="1">
              <a:off x="3904989" y="3394344"/>
              <a:ext cx="374463" cy="1717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椭圆 419"/>
            <p:cNvSpPr/>
            <p:nvPr/>
          </p:nvSpPr>
          <p:spPr>
            <a:xfrm flipH="1">
              <a:off x="4279452" y="3613235"/>
              <a:ext cx="275301" cy="275301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1" name="直接连接符 420"/>
            <p:cNvCxnSpPr>
              <a:stCxn id="420" idx="6"/>
              <a:endCxn id="123" idx="2"/>
            </p:cNvCxnSpPr>
            <p:nvPr/>
          </p:nvCxnSpPr>
          <p:spPr>
            <a:xfrm flipH="1" flipV="1">
              <a:off x="3904990" y="3394344"/>
              <a:ext cx="374462" cy="356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接连接符 423"/>
            <p:cNvCxnSpPr>
              <a:stCxn id="420" idx="6"/>
              <a:endCxn id="124" idx="2"/>
            </p:cNvCxnSpPr>
            <p:nvPr/>
          </p:nvCxnSpPr>
          <p:spPr>
            <a:xfrm flipH="1">
              <a:off x="3904990" y="3750885"/>
              <a:ext cx="374462" cy="3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/>
            <p:cNvCxnSpPr>
              <a:stCxn id="420" idx="6"/>
              <a:endCxn id="125" idx="2"/>
            </p:cNvCxnSpPr>
            <p:nvPr/>
          </p:nvCxnSpPr>
          <p:spPr>
            <a:xfrm flipH="1">
              <a:off x="3904990" y="3750885"/>
              <a:ext cx="374462" cy="364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椭圆 564"/>
            <p:cNvSpPr/>
            <p:nvPr/>
          </p:nvSpPr>
          <p:spPr>
            <a:xfrm flipH="1" flipV="1">
              <a:off x="4279451" y="4278873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7" name="直接连接符 566"/>
            <p:cNvCxnSpPr>
              <a:stCxn id="565" idx="6"/>
              <a:endCxn id="123" idx="2"/>
            </p:cNvCxnSpPr>
            <p:nvPr/>
          </p:nvCxnSpPr>
          <p:spPr>
            <a:xfrm flipH="1" flipV="1">
              <a:off x="3904989" y="3394344"/>
              <a:ext cx="374462" cy="1022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569"/>
            <p:cNvCxnSpPr>
              <a:stCxn id="565" idx="6"/>
              <a:endCxn id="124" idx="2"/>
            </p:cNvCxnSpPr>
            <p:nvPr/>
          </p:nvCxnSpPr>
          <p:spPr>
            <a:xfrm flipH="1" flipV="1">
              <a:off x="3904989" y="3754697"/>
              <a:ext cx="374462" cy="661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572"/>
            <p:cNvCxnSpPr>
              <a:stCxn id="565" idx="6"/>
              <a:endCxn id="125" idx="2"/>
            </p:cNvCxnSpPr>
            <p:nvPr/>
          </p:nvCxnSpPr>
          <p:spPr>
            <a:xfrm flipH="1" flipV="1">
              <a:off x="3904989" y="4115048"/>
              <a:ext cx="374462" cy="30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encoder外框"/>
              <p:cNvSpPr/>
              <p:nvPr/>
            </p:nvSpPr>
            <p:spPr>
              <a:xfrm>
                <a:off x="804672" y="2089381"/>
                <a:ext cx="4290375" cy="34472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Encoder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2" name="encoder外框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" y="2089381"/>
                <a:ext cx="4290375" cy="344728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0" name="encoder蒙版"/>
          <p:cNvSpPr/>
          <p:nvPr/>
        </p:nvSpPr>
        <p:spPr>
          <a:xfrm>
            <a:off x="804672" y="2093976"/>
            <a:ext cx="4290375" cy="3447288"/>
          </a:xfrm>
          <a:prstGeom prst="roundRect">
            <a:avLst/>
          </a:prstGeom>
          <a:solidFill>
            <a:srgbClr val="BFBFBF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OG legend"/>
          <p:cNvGrpSpPr/>
          <p:nvPr/>
        </p:nvGrpSpPr>
        <p:grpSpPr>
          <a:xfrm>
            <a:off x="845170" y="5934342"/>
            <a:ext cx="1482979" cy="646331"/>
            <a:chOff x="845170" y="5934342"/>
            <a:chExt cx="1482979" cy="646331"/>
          </a:xfrm>
        </p:grpSpPr>
        <p:sp>
          <p:nvSpPr>
            <p:cNvPr id="132" name="椭圆 131"/>
            <p:cNvSpPr/>
            <p:nvPr/>
          </p:nvSpPr>
          <p:spPr>
            <a:xfrm>
              <a:off x="845170" y="6120430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26664" y="5934342"/>
              <a:ext cx="1201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observed genes </a:t>
              </a:r>
              <a:endParaRPr lang="zh-CN" altLang="en-US" dirty="0"/>
            </a:p>
          </p:txBody>
        </p:sp>
      </p:grpSp>
      <p:grpSp>
        <p:nvGrpSpPr>
          <p:cNvPr id="22" name="UDP legend"/>
          <p:cNvGrpSpPr/>
          <p:nvPr/>
        </p:nvGrpSpPr>
        <p:grpSpPr>
          <a:xfrm>
            <a:off x="2317749" y="5881216"/>
            <a:ext cx="2279845" cy="923330"/>
            <a:chOff x="4376506" y="5932323"/>
            <a:chExt cx="1780454" cy="923330"/>
          </a:xfrm>
        </p:grpSpPr>
        <p:sp>
          <p:nvSpPr>
            <p:cNvPr id="138" name="椭圆 137"/>
            <p:cNvSpPr/>
            <p:nvPr/>
          </p:nvSpPr>
          <p:spPr>
            <a:xfrm flipH="1">
              <a:off x="4376506" y="6120430"/>
              <a:ext cx="223564" cy="27172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unsupervised</a:t>
              </a:r>
            </a:p>
            <a:p>
              <a:r>
                <a:rPr lang="en-US" altLang="zh-CN" dirty="0" smtClean="0"/>
                <a:t>discrete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21" name="UCP legend"/>
          <p:cNvGrpSpPr/>
          <p:nvPr/>
        </p:nvGrpSpPr>
        <p:grpSpPr>
          <a:xfrm>
            <a:off x="6117926" y="5879384"/>
            <a:ext cx="1896260" cy="923330"/>
            <a:chOff x="6071533" y="5934970"/>
            <a:chExt cx="1896260" cy="923330"/>
          </a:xfrm>
        </p:grpSpPr>
        <p:sp>
          <p:nvSpPr>
            <p:cNvPr id="142" name="椭圆 141"/>
            <p:cNvSpPr/>
            <p:nvPr/>
          </p:nvSpPr>
          <p:spPr>
            <a:xfrm flipH="1" flipV="1">
              <a:off x="6071533" y="6116858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6379986" y="5934970"/>
              <a:ext cx="15878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unsupervised</a:t>
              </a:r>
            </a:p>
            <a:p>
              <a:r>
                <a:rPr lang="en-US" altLang="zh-CN" dirty="0" smtClean="0"/>
                <a:t>continuous</a:t>
              </a:r>
              <a:endParaRPr lang="en-US" altLang="zh-CN" dirty="0"/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173" name="SCP legend"/>
          <p:cNvGrpSpPr/>
          <p:nvPr/>
        </p:nvGrpSpPr>
        <p:grpSpPr>
          <a:xfrm>
            <a:off x="8014186" y="5874908"/>
            <a:ext cx="2279845" cy="923330"/>
            <a:chOff x="4376506" y="5932323"/>
            <a:chExt cx="1780454" cy="923330"/>
          </a:xfrm>
        </p:grpSpPr>
        <p:sp>
          <p:nvSpPr>
            <p:cNvPr id="174" name="椭圆 173"/>
            <p:cNvSpPr/>
            <p:nvPr/>
          </p:nvSpPr>
          <p:spPr>
            <a:xfrm flipH="1">
              <a:off x="4376506" y="6120430"/>
              <a:ext cx="209885" cy="273558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supervised</a:t>
              </a:r>
            </a:p>
            <a:p>
              <a:r>
                <a:rPr lang="en-US" altLang="zh-CN" dirty="0" smtClean="0"/>
                <a:t>continuous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169" name="SDP legend"/>
          <p:cNvGrpSpPr/>
          <p:nvPr/>
        </p:nvGrpSpPr>
        <p:grpSpPr>
          <a:xfrm>
            <a:off x="4143806" y="5881213"/>
            <a:ext cx="2279846" cy="923330"/>
            <a:chOff x="4376505" y="5932323"/>
            <a:chExt cx="1780455" cy="923330"/>
          </a:xfrm>
        </p:grpSpPr>
        <p:sp>
          <p:nvSpPr>
            <p:cNvPr id="170" name="椭圆 169"/>
            <p:cNvSpPr/>
            <p:nvPr/>
          </p:nvSpPr>
          <p:spPr>
            <a:xfrm flipH="1">
              <a:off x="4376505" y="6120430"/>
              <a:ext cx="209885" cy="271729"/>
            </a:xfrm>
            <a:prstGeom prst="ellipse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supervised</a:t>
              </a:r>
            </a:p>
            <a:p>
              <a:r>
                <a:rPr lang="en-US" altLang="zh-CN" dirty="0" smtClean="0"/>
                <a:t>discrete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577" name="encoder输出层放大"/>
          <p:cNvGrpSpPr/>
          <p:nvPr/>
        </p:nvGrpSpPr>
        <p:grpSpPr>
          <a:xfrm>
            <a:off x="4196536" y="192437"/>
            <a:ext cx="2570023" cy="6419976"/>
            <a:chOff x="3904989" y="2574409"/>
            <a:chExt cx="1071080" cy="267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8" name="椭圆 577"/>
                <p:cNvSpPr/>
                <p:nvPr/>
              </p:nvSpPr>
              <p:spPr>
                <a:xfrm flipH="1">
                  <a:off x="4282034" y="2574409"/>
                  <a:ext cx="694035" cy="275301"/>
                </a:xfrm>
                <a:prstGeom prst="ellipse">
                  <a:avLst/>
                </a:prstGeom>
                <a:solidFill>
                  <a:srgbClr val="F0F03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78" name="椭圆 5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82034" y="2574409"/>
                  <a:ext cx="694035" cy="27530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9" name="椭圆 578"/>
                <p:cNvSpPr/>
                <p:nvPr/>
              </p:nvSpPr>
              <p:spPr>
                <a:xfrm flipH="1">
                  <a:off x="4282034" y="2939514"/>
                  <a:ext cx="694035" cy="275301"/>
                </a:xfrm>
                <a:prstGeom prst="ellipse">
                  <a:avLst/>
                </a:prstGeom>
                <a:solidFill>
                  <a:srgbClr val="F4B18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𝑛𝑑</m:t>
                            </m:r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𝑛𝑑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579" name="椭圆 5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82034" y="2939514"/>
                  <a:ext cx="694035" cy="275301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0" name="直接连接符 579"/>
            <p:cNvCxnSpPr>
              <a:stCxn id="578" idx="6"/>
            </p:cNvCxnSpPr>
            <p:nvPr/>
          </p:nvCxnSpPr>
          <p:spPr>
            <a:xfrm flipH="1">
              <a:off x="3904990" y="2712059"/>
              <a:ext cx="377044" cy="682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接连接符 580"/>
            <p:cNvCxnSpPr>
              <a:stCxn id="579" idx="6"/>
            </p:cNvCxnSpPr>
            <p:nvPr/>
          </p:nvCxnSpPr>
          <p:spPr>
            <a:xfrm flipH="1">
              <a:off x="3904990" y="3077164"/>
              <a:ext cx="377043" cy="1037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接连接符 581"/>
            <p:cNvCxnSpPr>
              <a:stCxn id="579" idx="6"/>
            </p:cNvCxnSpPr>
            <p:nvPr/>
          </p:nvCxnSpPr>
          <p:spPr>
            <a:xfrm flipH="1">
              <a:off x="3904992" y="3077164"/>
              <a:ext cx="377041" cy="317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接连接符 582"/>
            <p:cNvCxnSpPr>
              <a:stCxn id="579" idx="6"/>
            </p:cNvCxnSpPr>
            <p:nvPr/>
          </p:nvCxnSpPr>
          <p:spPr>
            <a:xfrm flipH="1">
              <a:off x="3904990" y="3077164"/>
              <a:ext cx="377043" cy="6775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接连接符 583"/>
            <p:cNvCxnSpPr>
              <a:stCxn id="578" idx="6"/>
            </p:cNvCxnSpPr>
            <p:nvPr/>
          </p:nvCxnSpPr>
          <p:spPr>
            <a:xfrm flipH="1">
              <a:off x="3904990" y="2712059"/>
              <a:ext cx="377044" cy="1042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接连接符 584"/>
            <p:cNvCxnSpPr>
              <a:stCxn id="578" idx="6"/>
            </p:cNvCxnSpPr>
            <p:nvPr/>
          </p:nvCxnSpPr>
          <p:spPr>
            <a:xfrm flipH="1">
              <a:off x="3904990" y="2712059"/>
              <a:ext cx="377044" cy="1402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6" name="椭圆 585"/>
                <p:cNvSpPr/>
                <p:nvPr/>
              </p:nvSpPr>
              <p:spPr>
                <a:xfrm flipH="1">
                  <a:off x="4279451" y="4974690"/>
                  <a:ext cx="553709" cy="275301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6" name="椭圆 5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79451" y="4974690"/>
                  <a:ext cx="553709" cy="275301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7" name="椭圆 586"/>
                <p:cNvSpPr/>
                <p:nvPr/>
              </p:nvSpPr>
              <p:spPr>
                <a:xfrm flipH="1">
                  <a:off x="4279451" y="4620838"/>
                  <a:ext cx="553710" cy="275301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  <m:r>
                                      <a:rPr lang="en-US" altLang="zh-CN" sz="16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𝑛𝑑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prstClr val="white"/>
                    </a:solidFill>
                  </a:endParaRPr>
                </a:p>
              </p:txBody>
            </p:sp>
          </mc:Choice>
          <mc:Fallback xmlns="">
            <p:sp>
              <p:nvSpPr>
                <p:cNvPr id="587" name="椭圆 5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79451" y="4620838"/>
                  <a:ext cx="553710" cy="275301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8" name="椭圆 587"/>
                <p:cNvSpPr/>
                <p:nvPr/>
              </p:nvSpPr>
              <p:spPr>
                <a:xfrm flipH="1">
                  <a:off x="4282032" y="3946054"/>
                  <a:ext cx="551129" cy="275301"/>
                </a:xfrm>
                <a:prstGeom prst="ellipse">
                  <a:avLst/>
                </a:prstGeom>
                <a:solidFill>
                  <a:srgbClr val="FF643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88" name="椭圆 5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82032" y="3946054"/>
                  <a:ext cx="551129" cy="275301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9" name="直接连接符 588"/>
            <p:cNvCxnSpPr>
              <a:stCxn id="586" idx="6"/>
            </p:cNvCxnSpPr>
            <p:nvPr/>
          </p:nvCxnSpPr>
          <p:spPr>
            <a:xfrm flipH="1" flipV="1">
              <a:off x="3904989" y="4115048"/>
              <a:ext cx="374462" cy="9972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/>
            <p:cNvCxnSpPr>
              <a:stCxn id="587" idx="6"/>
            </p:cNvCxnSpPr>
            <p:nvPr/>
          </p:nvCxnSpPr>
          <p:spPr>
            <a:xfrm flipH="1" flipV="1">
              <a:off x="3904989" y="3394345"/>
              <a:ext cx="374462" cy="13641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直接连接符 590"/>
            <p:cNvCxnSpPr>
              <a:stCxn id="588" idx="6"/>
            </p:cNvCxnSpPr>
            <p:nvPr/>
          </p:nvCxnSpPr>
          <p:spPr>
            <a:xfrm flipH="1" flipV="1">
              <a:off x="3904990" y="3394344"/>
              <a:ext cx="377043" cy="68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直接连接符 591"/>
            <p:cNvCxnSpPr>
              <a:stCxn id="588" idx="6"/>
            </p:cNvCxnSpPr>
            <p:nvPr/>
          </p:nvCxnSpPr>
          <p:spPr>
            <a:xfrm flipH="1" flipV="1">
              <a:off x="3904990" y="3754696"/>
              <a:ext cx="377043" cy="3290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直接连接符 592"/>
            <p:cNvCxnSpPr>
              <a:stCxn id="588" idx="6"/>
            </p:cNvCxnSpPr>
            <p:nvPr/>
          </p:nvCxnSpPr>
          <p:spPr>
            <a:xfrm flipH="1">
              <a:off x="3904990" y="4083705"/>
              <a:ext cx="377043" cy="31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直接连接符 593"/>
            <p:cNvCxnSpPr>
              <a:stCxn id="587" idx="6"/>
            </p:cNvCxnSpPr>
            <p:nvPr/>
          </p:nvCxnSpPr>
          <p:spPr>
            <a:xfrm flipH="1" flipV="1">
              <a:off x="3904989" y="4115048"/>
              <a:ext cx="374462" cy="6434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直接连接符 594"/>
            <p:cNvCxnSpPr>
              <a:stCxn id="587" idx="6"/>
            </p:cNvCxnSpPr>
            <p:nvPr/>
          </p:nvCxnSpPr>
          <p:spPr>
            <a:xfrm flipH="1" flipV="1">
              <a:off x="3904989" y="3754697"/>
              <a:ext cx="374462" cy="10037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接连接符 595"/>
            <p:cNvCxnSpPr>
              <a:stCxn id="586" idx="6"/>
            </p:cNvCxnSpPr>
            <p:nvPr/>
          </p:nvCxnSpPr>
          <p:spPr>
            <a:xfrm flipH="1" flipV="1">
              <a:off x="3904989" y="3754697"/>
              <a:ext cx="374462" cy="13576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直接连接符 596"/>
            <p:cNvCxnSpPr>
              <a:stCxn id="586" idx="6"/>
            </p:cNvCxnSpPr>
            <p:nvPr/>
          </p:nvCxnSpPr>
          <p:spPr>
            <a:xfrm flipH="1" flipV="1">
              <a:off x="3904989" y="3394344"/>
              <a:ext cx="374462" cy="1717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8" name="椭圆 597"/>
                <p:cNvSpPr/>
                <p:nvPr/>
              </p:nvSpPr>
              <p:spPr>
                <a:xfrm flipH="1">
                  <a:off x="4279452" y="3613235"/>
                  <a:ext cx="553710" cy="275301"/>
                </a:xfrm>
                <a:prstGeom prst="ellipse">
                  <a:avLst/>
                </a:prstGeom>
                <a:solidFill>
                  <a:srgbClr val="FF643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98" name="椭圆 5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279452" y="3613235"/>
                  <a:ext cx="553710" cy="275301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9" name="直接连接符 598"/>
            <p:cNvCxnSpPr>
              <a:stCxn id="598" idx="6"/>
            </p:cNvCxnSpPr>
            <p:nvPr/>
          </p:nvCxnSpPr>
          <p:spPr>
            <a:xfrm flipH="1" flipV="1">
              <a:off x="3904990" y="3394345"/>
              <a:ext cx="374462" cy="3565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直接连接符 599"/>
            <p:cNvCxnSpPr>
              <a:stCxn id="598" idx="6"/>
            </p:cNvCxnSpPr>
            <p:nvPr/>
          </p:nvCxnSpPr>
          <p:spPr>
            <a:xfrm flipH="1">
              <a:off x="3904990" y="3750886"/>
              <a:ext cx="374462" cy="3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直接连接符 600"/>
            <p:cNvCxnSpPr>
              <a:stCxn id="598" idx="6"/>
            </p:cNvCxnSpPr>
            <p:nvPr/>
          </p:nvCxnSpPr>
          <p:spPr>
            <a:xfrm flipH="1">
              <a:off x="3904990" y="3750886"/>
              <a:ext cx="374462" cy="364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椭圆 601"/>
            <p:cNvSpPr/>
            <p:nvPr/>
          </p:nvSpPr>
          <p:spPr>
            <a:xfrm flipH="1">
              <a:off x="4279451" y="4278873"/>
              <a:ext cx="553710" cy="275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i="1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…</a:t>
              </a:r>
              <a:endParaRPr lang="zh-CN" altLang="en-US" sz="24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603" name="直接连接符 602"/>
            <p:cNvCxnSpPr>
              <a:stCxn id="602" idx="6"/>
            </p:cNvCxnSpPr>
            <p:nvPr/>
          </p:nvCxnSpPr>
          <p:spPr>
            <a:xfrm flipH="1" flipV="1">
              <a:off x="3904989" y="3394345"/>
              <a:ext cx="374462" cy="10221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直接连接符 603"/>
            <p:cNvCxnSpPr>
              <a:stCxn id="602" idx="6"/>
            </p:cNvCxnSpPr>
            <p:nvPr/>
          </p:nvCxnSpPr>
          <p:spPr>
            <a:xfrm flipH="1" flipV="1">
              <a:off x="3904989" y="3754697"/>
              <a:ext cx="374462" cy="661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直接连接符 604"/>
            <p:cNvCxnSpPr>
              <a:stCxn id="602" idx="6"/>
            </p:cNvCxnSpPr>
            <p:nvPr/>
          </p:nvCxnSpPr>
          <p:spPr>
            <a:xfrm flipH="1" flipV="1">
              <a:off x="3904989" y="4115048"/>
              <a:ext cx="374462" cy="30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7" name="encoder输出层disc"/>
          <p:cNvSpPr/>
          <p:nvPr/>
        </p:nvSpPr>
        <p:spPr>
          <a:xfrm>
            <a:off x="4878582" y="73152"/>
            <a:ext cx="2610354" cy="188461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800" dirty="0" smtClean="0">
                <a:solidFill>
                  <a:schemeClr val="tx1"/>
                </a:solidFill>
              </a:rPr>
              <a:t>Disc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08" name="encoder输出层cont"/>
          <p:cNvSpPr/>
          <p:nvPr/>
        </p:nvSpPr>
        <p:spPr>
          <a:xfrm>
            <a:off x="4856729" y="2523873"/>
            <a:ext cx="2275539" cy="4250143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800" dirty="0" err="1" smtClean="0">
                <a:solidFill>
                  <a:schemeClr val="tx1"/>
                </a:solidFill>
              </a:rPr>
              <a:t>Cont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463" name="supervise"/>
          <p:cNvGrpSpPr/>
          <p:nvPr/>
        </p:nvGrpSpPr>
        <p:grpSpPr>
          <a:xfrm>
            <a:off x="4963312" y="853013"/>
            <a:ext cx="4251808" cy="3670602"/>
            <a:chOff x="4963312" y="853013"/>
            <a:chExt cx="4251808" cy="3670602"/>
          </a:xfrm>
        </p:grpSpPr>
        <p:grpSp>
          <p:nvGrpSpPr>
            <p:cNvPr id="462" name="组合 461"/>
            <p:cNvGrpSpPr/>
            <p:nvPr/>
          </p:nvGrpSpPr>
          <p:grpSpPr>
            <a:xfrm>
              <a:off x="4963312" y="853013"/>
              <a:ext cx="4251808" cy="3670602"/>
              <a:chOff x="4963312" y="853013"/>
              <a:chExt cx="4251808" cy="3670602"/>
            </a:xfrm>
          </p:grpSpPr>
          <p:sp>
            <p:nvSpPr>
              <p:cNvPr id="162" name="encoder输出层supe"/>
              <p:cNvSpPr/>
              <p:nvPr/>
            </p:nvSpPr>
            <p:spPr>
              <a:xfrm>
                <a:off x="4963312" y="853013"/>
                <a:ext cx="4251808" cy="367060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2800" dirty="0" smtClean="0">
                    <a:solidFill>
                      <a:schemeClr val="tx1"/>
                    </a:solidFill>
                  </a:rPr>
                  <a:t>Supervised</a:t>
                </a:r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8" name="图片 177">
                <a:extLst>
                  <a:ext uri="{FF2B5EF4-FFF2-40B4-BE49-F238E27FC236}">
                    <a16:creationId xmlns:a16="http://schemas.microsoft.com/office/drawing/2014/main" id="{92FDACEA-0D41-4404-B04C-31E4E5F82366}"/>
                  </a:ext>
                </a:extLst>
              </p:cNvPr>
              <p:cNvPicPr/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47" t="2984" r="11208" b="2769"/>
              <a:stretch/>
            </p:blipFill>
            <p:spPr>
              <a:xfrm>
                <a:off x="7879246" y="3062187"/>
                <a:ext cx="986790" cy="1261110"/>
              </a:xfrm>
              <a:prstGeom prst="rect">
                <a:avLst/>
              </a:prstGeom>
            </p:spPr>
          </p:pic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360" b="44335" l="654" r="23529"/>
                        </a14:imgEffect>
                      </a14:imgLayer>
                    </a14:imgProps>
                  </a:ext>
                </a:extLst>
              </a:blip>
              <a:srcRect l="995" t="10059" r="76199" b="56723"/>
              <a:stretch/>
            </p:blipFill>
            <p:spPr>
              <a:xfrm>
                <a:off x="7899037" y="1046408"/>
                <a:ext cx="883246" cy="853441"/>
              </a:xfrm>
              <a:prstGeom prst="rect">
                <a:avLst/>
              </a:prstGeom>
            </p:spPr>
          </p:pic>
        </p:grpSp>
        <p:cxnSp>
          <p:nvCxnSpPr>
            <p:cNvPr id="449" name="直接箭头连接符 448"/>
            <p:cNvCxnSpPr>
              <a:stCxn id="178" idx="1"/>
              <a:endCxn id="598" idx="2"/>
            </p:cNvCxnSpPr>
            <p:nvPr/>
          </p:nvCxnSpPr>
          <p:spPr>
            <a:xfrm flipH="1" flipV="1">
              <a:off x="6423658" y="3015356"/>
              <a:ext cx="1455588" cy="6773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箭头连接符 183"/>
            <p:cNvCxnSpPr>
              <a:stCxn id="178" idx="1"/>
              <a:endCxn id="588" idx="2"/>
            </p:cNvCxnSpPr>
            <p:nvPr/>
          </p:nvCxnSpPr>
          <p:spPr>
            <a:xfrm flipH="1">
              <a:off x="6423656" y="3692742"/>
              <a:ext cx="1455590" cy="1212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接箭头连接符 187"/>
            <p:cNvCxnSpPr>
              <a:stCxn id="179" idx="1"/>
              <a:endCxn id="579" idx="2"/>
            </p:cNvCxnSpPr>
            <p:nvPr/>
          </p:nvCxnSpPr>
          <p:spPr>
            <a:xfrm flipH="1" flipV="1">
              <a:off x="6766559" y="1398783"/>
              <a:ext cx="1132478" cy="743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4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10" grpId="1" animBg="1"/>
      <p:bldP spid="607" grpId="0" animBg="1"/>
      <p:bldP spid="607" grpId="1" animBg="1"/>
      <p:bldP spid="608" grpId="0" animBg="1"/>
      <p:bldP spid="6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Reparameterization</a:t>
            </a:r>
            <a:endParaRPr lang="zh-CN" altLang="en-US" dirty="0"/>
          </a:p>
        </p:txBody>
      </p:sp>
      <p:grpSp>
        <p:nvGrpSpPr>
          <p:cNvPr id="609" name="encoder隐层"/>
          <p:cNvGrpSpPr/>
          <p:nvPr/>
        </p:nvGrpSpPr>
        <p:grpSpPr>
          <a:xfrm>
            <a:off x="2159431" y="3255267"/>
            <a:ext cx="1343222" cy="997431"/>
            <a:chOff x="2561767" y="3255267"/>
            <a:chExt cx="1343222" cy="997431"/>
          </a:xfrm>
        </p:grpSpPr>
        <p:sp>
          <p:nvSpPr>
            <p:cNvPr id="15" name="椭圆 14"/>
            <p:cNvSpPr/>
            <p:nvPr/>
          </p:nvSpPr>
          <p:spPr>
            <a:xfrm>
              <a:off x="2561767" y="3255267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561767" y="3615619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561767" y="3975970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H="1">
              <a:off x="3629688" y="3256693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flipH="1">
              <a:off x="3629688" y="3617046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 flipH="1">
              <a:off x="3629688" y="3977397"/>
              <a:ext cx="275301" cy="27530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9" name="文本框 398"/>
                <p:cNvSpPr txBox="1"/>
                <p:nvPr/>
              </p:nvSpPr>
              <p:spPr>
                <a:xfrm>
                  <a:off x="2997559" y="3577847"/>
                  <a:ext cx="471638" cy="292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……</m:t>
                        </m:r>
                      </m:oMath>
                    </m:oMathPara>
                  </a14:m>
                  <a:endParaRPr lang="en-US" altLang="zh-CN" dirty="0" smtClean="0"/>
                </a:p>
              </p:txBody>
            </p:sp>
          </mc:Choice>
          <mc:Fallback xmlns="">
            <p:sp>
              <p:nvSpPr>
                <p:cNvPr id="399" name="文本框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7559" y="3577847"/>
                  <a:ext cx="471638" cy="2921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文本框 469"/>
              <p:cNvSpPr txBox="1"/>
              <p:nvPr/>
            </p:nvSpPr>
            <p:spPr>
              <a:xfrm>
                <a:off x="1125233" y="3434114"/>
                <a:ext cx="3051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0" name="文本框 4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33" y="3434114"/>
                <a:ext cx="305148" cy="276999"/>
              </a:xfrm>
              <a:prstGeom prst="rect">
                <a:avLst/>
              </a:prstGeom>
              <a:blipFill>
                <a:blip r:embed="rId4"/>
                <a:stretch>
                  <a:fillRect l="-10000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3" name="encoder输入层"/>
          <p:cNvGrpSpPr/>
          <p:nvPr/>
        </p:nvGrpSpPr>
        <p:grpSpPr>
          <a:xfrm>
            <a:off x="1471177" y="2909177"/>
            <a:ext cx="688254" cy="1697692"/>
            <a:chOff x="1873513" y="2909177"/>
            <a:chExt cx="688254" cy="1697692"/>
          </a:xfrm>
        </p:grpSpPr>
        <p:sp>
          <p:nvSpPr>
            <p:cNvPr id="10" name="椭圆 9"/>
            <p:cNvSpPr/>
            <p:nvPr/>
          </p:nvSpPr>
          <p:spPr>
            <a:xfrm>
              <a:off x="1873513" y="2909177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73513" y="3264775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873513" y="3620373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73513" y="3975971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73513" y="4331568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10" idx="6"/>
              <a:endCxn id="15" idx="2"/>
            </p:cNvCxnSpPr>
            <p:nvPr/>
          </p:nvCxnSpPr>
          <p:spPr>
            <a:xfrm>
              <a:off x="2148814" y="3046828"/>
              <a:ext cx="412953" cy="409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1" idx="6"/>
              <a:endCxn id="16" idx="2"/>
            </p:cNvCxnSpPr>
            <p:nvPr/>
          </p:nvCxnSpPr>
          <p:spPr>
            <a:xfrm>
              <a:off x="2148814" y="3402425"/>
              <a:ext cx="412953" cy="4145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2" idx="6"/>
              <a:endCxn id="17" idx="2"/>
            </p:cNvCxnSpPr>
            <p:nvPr/>
          </p:nvCxnSpPr>
          <p:spPr>
            <a:xfrm>
              <a:off x="2148814" y="3758024"/>
              <a:ext cx="412953" cy="419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13" idx="6"/>
              <a:endCxn id="17" idx="2"/>
            </p:cNvCxnSpPr>
            <p:nvPr/>
          </p:nvCxnSpPr>
          <p:spPr>
            <a:xfrm>
              <a:off x="2148814" y="4113621"/>
              <a:ext cx="412953" cy="637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4" idx="6"/>
              <a:endCxn id="17" idx="2"/>
            </p:cNvCxnSpPr>
            <p:nvPr/>
          </p:nvCxnSpPr>
          <p:spPr>
            <a:xfrm flipV="1">
              <a:off x="2148814" y="4177376"/>
              <a:ext cx="412953" cy="291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14" idx="6"/>
              <a:endCxn id="16" idx="2"/>
            </p:cNvCxnSpPr>
            <p:nvPr/>
          </p:nvCxnSpPr>
          <p:spPr>
            <a:xfrm flipV="1">
              <a:off x="2148814" y="3817024"/>
              <a:ext cx="412953" cy="6521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14" idx="6"/>
              <a:endCxn id="15" idx="2"/>
            </p:cNvCxnSpPr>
            <p:nvPr/>
          </p:nvCxnSpPr>
          <p:spPr>
            <a:xfrm flipV="1">
              <a:off x="2148814" y="3456672"/>
              <a:ext cx="412953" cy="10125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13" idx="6"/>
              <a:endCxn id="16" idx="2"/>
            </p:cNvCxnSpPr>
            <p:nvPr/>
          </p:nvCxnSpPr>
          <p:spPr>
            <a:xfrm flipV="1">
              <a:off x="2148814" y="3817024"/>
              <a:ext cx="412953" cy="2965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stCxn id="13" idx="6"/>
              <a:endCxn id="15" idx="2"/>
            </p:cNvCxnSpPr>
            <p:nvPr/>
          </p:nvCxnSpPr>
          <p:spPr>
            <a:xfrm flipV="1">
              <a:off x="2148814" y="3456672"/>
              <a:ext cx="412953" cy="656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12" idx="6"/>
              <a:endCxn id="15" idx="2"/>
            </p:cNvCxnSpPr>
            <p:nvPr/>
          </p:nvCxnSpPr>
          <p:spPr>
            <a:xfrm flipV="1">
              <a:off x="2148814" y="3456672"/>
              <a:ext cx="412953" cy="301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stCxn id="12" idx="6"/>
              <a:endCxn id="16" idx="2"/>
            </p:cNvCxnSpPr>
            <p:nvPr/>
          </p:nvCxnSpPr>
          <p:spPr>
            <a:xfrm>
              <a:off x="2148814" y="3758024"/>
              <a:ext cx="412953" cy="5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11" idx="6"/>
              <a:endCxn id="15" idx="2"/>
            </p:cNvCxnSpPr>
            <p:nvPr/>
          </p:nvCxnSpPr>
          <p:spPr>
            <a:xfrm>
              <a:off x="2148814" y="3402425"/>
              <a:ext cx="412953" cy="542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11" idx="6"/>
              <a:endCxn id="17" idx="2"/>
            </p:cNvCxnSpPr>
            <p:nvPr/>
          </p:nvCxnSpPr>
          <p:spPr>
            <a:xfrm>
              <a:off x="2148814" y="3402425"/>
              <a:ext cx="412953" cy="774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10" idx="6"/>
              <a:endCxn id="16" idx="2"/>
            </p:cNvCxnSpPr>
            <p:nvPr/>
          </p:nvCxnSpPr>
          <p:spPr>
            <a:xfrm>
              <a:off x="2148814" y="3046828"/>
              <a:ext cx="412953" cy="770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>
              <a:stCxn id="10" idx="6"/>
              <a:endCxn id="17" idx="2"/>
            </p:cNvCxnSpPr>
            <p:nvPr/>
          </p:nvCxnSpPr>
          <p:spPr>
            <a:xfrm>
              <a:off x="2148814" y="3046828"/>
              <a:ext cx="412953" cy="11305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6" name="encoder输出typo"/>
          <p:cNvGrpSpPr/>
          <p:nvPr/>
        </p:nvGrpSpPr>
        <p:grpSpPr>
          <a:xfrm>
            <a:off x="4164199" y="2752058"/>
            <a:ext cx="561339" cy="1846261"/>
            <a:chOff x="4566535" y="2752058"/>
            <a:chExt cx="561339" cy="1846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8" name="文本框 417"/>
                <p:cNvSpPr txBox="1"/>
                <p:nvPr/>
              </p:nvSpPr>
              <p:spPr>
                <a:xfrm>
                  <a:off x="4589778" y="2752058"/>
                  <a:ext cx="538096" cy="320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8" name="文本框 4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778" y="2752058"/>
                  <a:ext cx="538096" cy="320344"/>
                </a:xfrm>
                <a:prstGeom prst="rect">
                  <a:avLst/>
                </a:prstGeom>
                <a:blipFill>
                  <a:blip r:embed="rId5"/>
                  <a:stretch>
                    <a:fillRect l="-14773" r="-1136" b="-169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" name="文本框 418"/>
                <p:cNvSpPr txBox="1"/>
                <p:nvPr/>
              </p:nvSpPr>
              <p:spPr>
                <a:xfrm>
                  <a:off x="4566535" y="4278873"/>
                  <a:ext cx="541430" cy="3194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9" name="文本框 4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6535" y="4278873"/>
                  <a:ext cx="541430" cy="319446"/>
                </a:xfrm>
                <a:prstGeom prst="rect">
                  <a:avLst/>
                </a:prstGeom>
                <a:blipFill>
                  <a:blip r:embed="rId6"/>
                  <a:stretch>
                    <a:fillRect l="-13483" b="-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6" name="encoder输出层"/>
          <p:cNvGrpSpPr/>
          <p:nvPr/>
        </p:nvGrpSpPr>
        <p:grpSpPr>
          <a:xfrm>
            <a:off x="3502653" y="2574409"/>
            <a:ext cx="652346" cy="2675582"/>
            <a:chOff x="3904989" y="2574409"/>
            <a:chExt cx="652346" cy="2675582"/>
          </a:xfrm>
        </p:grpSpPr>
        <p:sp>
          <p:nvSpPr>
            <p:cNvPr id="118" name="椭圆 117"/>
            <p:cNvSpPr/>
            <p:nvPr/>
          </p:nvSpPr>
          <p:spPr>
            <a:xfrm flipH="1">
              <a:off x="4282034" y="2574409"/>
              <a:ext cx="275301" cy="2753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 flipH="1">
              <a:off x="4282034" y="2939514"/>
              <a:ext cx="275301" cy="2753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6" name="直接连接符 125"/>
            <p:cNvCxnSpPr>
              <a:stCxn id="118" idx="6"/>
              <a:endCxn id="123" idx="2"/>
            </p:cNvCxnSpPr>
            <p:nvPr/>
          </p:nvCxnSpPr>
          <p:spPr>
            <a:xfrm flipH="1">
              <a:off x="3904990" y="2712060"/>
              <a:ext cx="377043" cy="682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>
              <a:stCxn id="120" idx="6"/>
              <a:endCxn id="125" idx="2"/>
            </p:cNvCxnSpPr>
            <p:nvPr/>
          </p:nvCxnSpPr>
          <p:spPr>
            <a:xfrm flipH="1">
              <a:off x="3904990" y="3077165"/>
              <a:ext cx="377043" cy="1037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>
              <a:stCxn id="120" idx="6"/>
              <a:endCxn id="123" idx="2"/>
            </p:cNvCxnSpPr>
            <p:nvPr/>
          </p:nvCxnSpPr>
          <p:spPr>
            <a:xfrm flipH="1">
              <a:off x="3904990" y="3077165"/>
              <a:ext cx="377043" cy="317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>
              <a:stCxn id="120" idx="6"/>
              <a:endCxn id="124" idx="2"/>
            </p:cNvCxnSpPr>
            <p:nvPr/>
          </p:nvCxnSpPr>
          <p:spPr>
            <a:xfrm flipH="1">
              <a:off x="3904990" y="3077165"/>
              <a:ext cx="377043" cy="677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>
              <a:stCxn id="118" idx="6"/>
              <a:endCxn id="124" idx="2"/>
            </p:cNvCxnSpPr>
            <p:nvPr/>
          </p:nvCxnSpPr>
          <p:spPr>
            <a:xfrm flipH="1">
              <a:off x="3904990" y="2712060"/>
              <a:ext cx="377043" cy="1042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18" idx="6"/>
              <a:endCxn id="125" idx="2"/>
            </p:cNvCxnSpPr>
            <p:nvPr/>
          </p:nvCxnSpPr>
          <p:spPr>
            <a:xfrm flipH="1">
              <a:off x="3904990" y="2712060"/>
              <a:ext cx="377043" cy="1402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椭圆 201"/>
            <p:cNvSpPr/>
            <p:nvPr/>
          </p:nvSpPr>
          <p:spPr>
            <a:xfrm flipH="1" flipV="1">
              <a:off x="4279452" y="4974690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 flipH="1" flipV="1">
              <a:off x="4279451" y="4620838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 flipH="1" flipV="1">
              <a:off x="4282033" y="3946054"/>
              <a:ext cx="275302" cy="275301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5" name="直接连接符 204"/>
            <p:cNvCxnSpPr>
              <a:stCxn id="202" idx="6"/>
              <a:endCxn id="125" idx="2"/>
            </p:cNvCxnSpPr>
            <p:nvPr/>
          </p:nvCxnSpPr>
          <p:spPr>
            <a:xfrm flipH="1" flipV="1">
              <a:off x="3904989" y="4115048"/>
              <a:ext cx="374463" cy="9972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203" idx="6"/>
              <a:endCxn id="123" idx="2"/>
            </p:cNvCxnSpPr>
            <p:nvPr/>
          </p:nvCxnSpPr>
          <p:spPr>
            <a:xfrm flipH="1" flipV="1">
              <a:off x="3904989" y="3394344"/>
              <a:ext cx="374462" cy="13641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204" idx="6"/>
              <a:endCxn id="123" idx="2"/>
            </p:cNvCxnSpPr>
            <p:nvPr/>
          </p:nvCxnSpPr>
          <p:spPr>
            <a:xfrm flipH="1" flipV="1">
              <a:off x="3904990" y="3394344"/>
              <a:ext cx="377043" cy="6893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204" idx="6"/>
              <a:endCxn id="124" idx="2"/>
            </p:cNvCxnSpPr>
            <p:nvPr/>
          </p:nvCxnSpPr>
          <p:spPr>
            <a:xfrm flipH="1" flipV="1">
              <a:off x="3904990" y="3754696"/>
              <a:ext cx="377043" cy="329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>
              <a:stCxn id="204" idx="6"/>
              <a:endCxn id="125" idx="2"/>
            </p:cNvCxnSpPr>
            <p:nvPr/>
          </p:nvCxnSpPr>
          <p:spPr>
            <a:xfrm flipH="1">
              <a:off x="3904990" y="4083705"/>
              <a:ext cx="377043" cy="313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>
              <a:stCxn id="203" idx="6"/>
              <a:endCxn id="125" idx="2"/>
            </p:cNvCxnSpPr>
            <p:nvPr/>
          </p:nvCxnSpPr>
          <p:spPr>
            <a:xfrm flipH="1" flipV="1">
              <a:off x="3904989" y="4115048"/>
              <a:ext cx="374462" cy="6434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>
              <a:stCxn id="203" idx="6"/>
              <a:endCxn id="124" idx="2"/>
            </p:cNvCxnSpPr>
            <p:nvPr/>
          </p:nvCxnSpPr>
          <p:spPr>
            <a:xfrm flipH="1" flipV="1">
              <a:off x="3904989" y="3754697"/>
              <a:ext cx="374462" cy="10037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202" idx="6"/>
              <a:endCxn id="124" idx="2"/>
            </p:cNvCxnSpPr>
            <p:nvPr/>
          </p:nvCxnSpPr>
          <p:spPr>
            <a:xfrm flipH="1" flipV="1">
              <a:off x="3904989" y="3754697"/>
              <a:ext cx="374463" cy="1357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202" idx="6"/>
              <a:endCxn id="123" idx="2"/>
            </p:cNvCxnSpPr>
            <p:nvPr/>
          </p:nvCxnSpPr>
          <p:spPr>
            <a:xfrm flipH="1" flipV="1">
              <a:off x="3904989" y="3394344"/>
              <a:ext cx="374463" cy="1717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椭圆 419"/>
            <p:cNvSpPr/>
            <p:nvPr/>
          </p:nvSpPr>
          <p:spPr>
            <a:xfrm flipH="1">
              <a:off x="4279452" y="3613235"/>
              <a:ext cx="275301" cy="275301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1" name="直接连接符 420"/>
            <p:cNvCxnSpPr>
              <a:stCxn id="420" idx="6"/>
              <a:endCxn id="123" idx="2"/>
            </p:cNvCxnSpPr>
            <p:nvPr/>
          </p:nvCxnSpPr>
          <p:spPr>
            <a:xfrm flipH="1" flipV="1">
              <a:off x="3904990" y="3394344"/>
              <a:ext cx="374462" cy="356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接连接符 423"/>
            <p:cNvCxnSpPr>
              <a:stCxn id="420" idx="6"/>
              <a:endCxn id="124" idx="2"/>
            </p:cNvCxnSpPr>
            <p:nvPr/>
          </p:nvCxnSpPr>
          <p:spPr>
            <a:xfrm flipH="1">
              <a:off x="3904990" y="3750885"/>
              <a:ext cx="374462" cy="3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/>
            <p:cNvCxnSpPr>
              <a:stCxn id="420" idx="6"/>
              <a:endCxn id="125" idx="2"/>
            </p:cNvCxnSpPr>
            <p:nvPr/>
          </p:nvCxnSpPr>
          <p:spPr>
            <a:xfrm flipH="1">
              <a:off x="3904990" y="3750885"/>
              <a:ext cx="374462" cy="364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5" name="椭圆 564"/>
            <p:cNvSpPr/>
            <p:nvPr/>
          </p:nvSpPr>
          <p:spPr>
            <a:xfrm flipH="1" flipV="1">
              <a:off x="4279451" y="4278873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7" name="直接连接符 566"/>
            <p:cNvCxnSpPr>
              <a:stCxn id="565" idx="6"/>
              <a:endCxn id="123" idx="2"/>
            </p:cNvCxnSpPr>
            <p:nvPr/>
          </p:nvCxnSpPr>
          <p:spPr>
            <a:xfrm flipH="1" flipV="1">
              <a:off x="3904989" y="3394344"/>
              <a:ext cx="374462" cy="1022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569"/>
            <p:cNvCxnSpPr>
              <a:stCxn id="565" idx="6"/>
              <a:endCxn id="124" idx="2"/>
            </p:cNvCxnSpPr>
            <p:nvPr/>
          </p:nvCxnSpPr>
          <p:spPr>
            <a:xfrm flipH="1" flipV="1">
              <a:off x="3904989" y="3754697"/>
              <a:ext cx="374462" cy="661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直接连接符 572"/>
            <p:cNvCxnSpPr>
              <a:stCxn id="565" idx="6"/>
              <a:endCxn id="125" idx="2"/>
            </p:cNvCxnSpPr>
            <p:nvPr/>
          </p:nvCxnSpPr>
          <p:spPr>
            <a:xfrm flipH="1" flipV="1">
              <a:off x="3904989" y="4115048"/>
              <a:ext cx="374462" cy="301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encoder外框"/>
              <p:cNvSpPr/>
              <p:nvPr/>
            </p:nvSpPr>
            <p:spPr>
              <a:xfrm>
                <a:off x="804672" y="2089381"/>
                <a:ext cx="4290375" cy="344728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Encoder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2" name="encoder外框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2" y="2089381"/>
                <a:ext cx="4290375" cy="344728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0" name="encoder蒙版"/>
          <p:cNvSpPr/>
          <p:nvPr/>
        </p:nvSpPr>
        <p:spPr>
          <a:xfrm>
            <a:off x="804672" y="2093976"/>
            <a:ext cx="4290375" cy="3447288"/>
          </a:xfrm>
          <a:prstGeom prst="roundRect">
            <a:avLst/>
          </a:prstGeom>
          <a:solidFill>
            <a:srgbClr val="BFBFBF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6" name="OG legend"/>
          <p:cNvGrpSpPr/>
          <p:nvPr/>
        </p:nvGrpSpPr>
        <p:grpSpPr>
          <a:xfrm>
            <a:off x="845170" y="5934342"/>
            <a:ext cx="1482979" cy="646331"/>
            <a:chOff x="845170" y="5934342"/>
            <a:chExt cx="1482979" cy="646331"/>
          </a:xfrm>
        </p:grpSpPr>
        <p:sp>
          <p:nvSpPr>
            <p:cNvPr id="132" name="椭圆 131"/>
            <p:cNvSpPr/>
            <p:nvPr/>
          </p:nvSpPr>
          <p:spPr>
            <a:xfrm>
              <a:off x="845170" y="6120430"/>
              <a:ext cx="275301" cy="2753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26664" y="5934342"/>
              <a:ext cx="1201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observed genes </a:t>
              </a:r>
              <a:endParaRPr lang="zh-CN" altLang="en-US" dirty="0"/>
            </a:p>
          </p:txBody>
        </p:sp>
      </p:grpSp>
      <p:grpSp>
        <p:nvGrpSpPr>
          <p:cNvPr id="22" name="UDP legend"/>
          <p:cNvGrpSpPr/>
          <p:nvPr/>
        </p:nvGrpSpPr>
        <p:grpSpPr>
          <a:xfrm>
            <a:off x="2317749" y="5881216"/>
            <a:ext cx="2279845" cy="923330"/>
            <a:chOff x="4376506" y="5932323"/>
            <a:chExt cx="1780454" cy="923330"/>
          </a:xfrm>
        </p:grpSpPr>
        <p:sp>
          <p:nvSpPr>
            <p:cNvPr id="138" name="椭圆 137"/>
            <p:cNvSpPr/>
            <p:nvPr/>
          </p:nvSpPr>
          <p:spPr>
            <a:xfrm flipH="1">
              <a:off x="4376506" y="6120430"/>
              <a:ext cx="223564" cy="27172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unsupervised</a:t>
              </a:r>
            </a:p>
            <a:p>
              <a:r>
                <a:rPr lang="en-US" altLang="zh-CN" dirty="0" smtClean="0"/>
                <a:t>discrete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21" name="UCP legend"/>
          <p:cNvGrpSpPr/>
          <p:nvPr/>
        </p:nvGrpSpPr>
        <p:grpSpPr>
          <a:xfrm>
            <a:off x="6117926" y="5879384"/>
            <a:ext cx="1896260" cy="923330"/>
            <a:chOff x="6071533" y="5934970"/>
            <a:chExt cx="1896260" cy="923330"/>
          </a:xfrm>
        </p:grpSpPr>
        <p:sp>
          <p:nvSpPr>
            <p:cNvPr id="142" name="椭圆 141"/>
            <p:cNvSpPr/>
            <p:nvPr/>
          </p:nvSpPr>
          <p:spPr>
            <a:xfrm flipH="1" flipV="1">
              <a:off x="6071533" y="6116858"/>
              <a:ext cx="275302" cy="27530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6379986" y="5934970"/>
              <a:ext cx="15878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unsupervised</a:t>
              </a:r>
            </a:p>
            <a:p>
              <a:r>
                <a:rPr lang="en-US" altLang="zh-CN" dirty="0" smtClean="0"/>
                <a:t>continuous</a:t>
              </a:r>
              <a:endParaRPr lang="en-US" altLang="zh-CN" dirty="0"/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173" name="SCP legend"/>
          <p:cNvGrpSpPr/>
          <p:nvPr/>
        </p:nvGrpSpPr>
        <p:grpSpPr>
          <a:xfrm>
            <a:off x="8014186" y="5874908"/>
            <a:ext cx="2279845" cy="923330"/>
            <a:chOff x="4376506" y="5932323"/>
            <a:chExt cx="1780454" cy="923330"/>
          </a:xfrm>
        </p:grpSpPr>
        <p:sp>
          <p:nvSpPr>
            <p:cNvPr id="174" name="椭圆 173"/>
            <p:cNvSpPr/>
            <p:nvPr/>
          </p:nvSpPr>
          <p:spPr>
            <a:xfrm flipH="1">
              <a:off x="4376506" y="6120430"/>
              <a:ext cx="209885" cy="273558"/>
            </a:xfrm>
            <a:prstGeom prst="ellipse">
              <a:avLst/>
            </a:prstGeom>
            <a:solidFill>
              <a:srgbClr val="FF64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supervised</a:t>
              </a:r>
            </a:p>
            <a:p>
              <a:r>
                <a:rPr lang="en-US" altLang="zh-CN" dirty="0" smtClean="0"/>
                <a:t>continuous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169" name="SDP legend"/>
          <p:cNvGrpSpPr/>
          <p:nvPr/>
        </p:nvGrpSpPr>
        <p:grpSpPr>
          <a:xfrm>
            <a:off x="4143806" y="5881213"/>
            <a:ext cx="2279846" cy="923330"/>
            <a:chOff x="4376505" y="5932323"/>
            <a:chExt cx="1780455" cy="923330"/>
          </a:xfrm>
        </p:grpSpPr>
        <p:sp>
          <p:nvSpPr>
            <p:cNvPr id="170" name="椭圆 169"/>
            <p:cNvSpPr/>
            <p:nvPr/>
          </p:nvSpPr>
          <p:spPr>
            <a:xfrm flipH="1">
              <a:off x="4376505" y="6120430"/>
              <a:ext cx="209885" cy="271729"/>
            </a:xfrm>
            <a:prstGeom prst="ellipse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4656443" y="5932323"/>
              <a:ext cx="15005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supervised</a:t>
              </a:r>
            </a:p>
            <a:p>
              <a:r>
                <a:rPr lang="en-US" altLang="zh-CN" dirty="0" smtClean="0"/>
                <a:t>discrete</a:t>
              </a:r>
            </a:p>
            <a:p>
              <a:r>
                <a:rPr lang="en-US" altLang="zh-CN" dirty="0" smtClean="0"/>
                <a:t>parameters </a:t>
              </a:r>
              <a:endParaRPr lang="zh-CN" altLang="en-US" dirty="0"/>
            </a:p>
          </p:txBody>
        </p:sp>
      </p:grpSp>
      <p:grpSp>
        <p:nvGrpSpPr>
          <p:cNvPr id="9" name="sampling"/>
          <p:cNvGrpSpPr/>
          <p:nvPr/>
        </p:nvGrpSpPr>
        <p:grpSpPr>
          <a:xfrm>
            <a:off x="5198231" y="2005245"/>
            <a:ext cx="2523703" cy="3617397"/>
            <a:chOff x="5198231" y="2005245"/>
            <a:chExt cx="2523703" cy="3617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sampling外框"/>
                <p:cNvSpPr/>
                <p:nvPr/>
              </p:nvSpPr>
              <p:spPr>
                <a:xfrm>
                  <a:off x="5198231" y="2005245"/>
                  <a:ext cx="2523703" cy="3617397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Sampling</a:t>
                  </a:r>
                </a:p>
                <a:p>
                  <a:pPr algn="ctr"/>
                  <a:endParaRPr lang="en-US" altLang="zh-CN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𝑐𝑎𝑡𝑒𝑔𝑜𝑟𝑦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</m:d>
                      </m:oMath>
                    </m:oMathPara>
                  </a14:m>
                  <a:endParaRPr lang="en-US" altLang="zh-CN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𝑠𝑎𝑚𝑝𝑙𝑒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(Gumbel-</a:t>
                  </a:r>
                  <a:r>
                    <a:rPr lang="en-US" altLang="zh-CN" b="1" dirty="0" err="1" smtClean="0">
                      <a:solidFill>
                        <a:schemeClr val="tx1"/>
                      </a:solidFill>
                    </a:rPr>
                    <a:t>softmax</a:t>
                  </a:r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altLang="zh-CN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𝑛𝑜𝑟𝑚</m:t>
                        </m:r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oMath>
                    </m:oMathPara>
                  </a14:m>
                  <a:endParaRPr lang="en-US" altLang="zh-CN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𝑠𝑎𝑚𝑝𝑙𝑒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zh-CN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zh-CN" b="1" dirty="0" smtClean="0">
                      <a:solidFill>
                        <a:schemeClr val="tx1"/>
                      </a:solidFill>
                    </a:rPr>
                    <a:t>)</a:t>
                  </a:r>
                  <a:endParaRPr lang="en-US" altLang="zh-CN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zh-CN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sampling外框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231" y="2005245"/>
                  <a:ext cx="2523703" cy="3617397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圆角矩形 2"/>
            <p:cNvSpPr/>
            <p:nvPr/>
          </p:nvSpPr>
          <p:spPr>
            <a:xfrm>
              <a:off x="5358384" y="2685067"/>
              <a:ext cx="2130552" cy="1026045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圆角矩形 126"/>
            <p:cNvSpPr/>
            <p:nvPr/>
          </p:nvSpPr>
          <p:spPr>
            <a:xfrm>
              <a:off x="5358384" y="4128502"/>
              <a:ext cx="2271776" cy="983838"/>
            </a:xfrm>
            <a:prstGeom prst="roundRect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9AFB-3AF2-41B9-B9F3-EF59502B6F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434</Words>
  <Application>Microsoft Office PowerPoint</Application>
  <PresentationFormat>宽屏</PresentationFormat>
  <Paragraphs>246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Arial</vt:lpstr>
      <vt:lpstr>Cambria Math</vt:lpstr>
      <vt:lpstr>Office 主题​​</vt:lpstr>
      <vt:lpstr>Building a Universal Coordinate Method for scRNA-seq Data</vt:lpstr>
      <vt:lpstr>Heterogeneity in scRNA-seq Data</vt:lpstr>
      <vt:lpstr>Types of Heterogeneity</vt:lpstr>
      <vt:lpstr>Classification of Heterogeneity</vt:lpstr>
      <vt:lpstr>Heterogeneity as Representation of Cells</vt:lpstr>
      <vt:lpstr>PowerPoint 演示文稿</vt:lpstr>
      <vt:lpstr>Universal Coordinate Method</vt:lpstr>
      <vt:lpstr>Encoder</vt:lpstr>
      <vt:lpstr>Reparameterization</vt:lpstr>
      <vt:lpstr>UniCoord</vt:lpstr>
      <vt:lpstr>Experiment on Heart Atlas Data</vt:lpstr>
      <vt:lpstr>Experiment on Heart Atlas Data</vt:lpstr>
      <vt:lpstr>Experiment on Heart Atlas Data</vt:lpstr>
      <vt:lpstr>Experiment on multi-organ Endothelial Cells</vt:lpstr>
      <vt:lpstr>Experiment on LV-CM: Regression</vt:lpstr>
      <vt:lpstr>Experiment on LV-CM : Reconstruction</vt:lpstr>
      <vt:lpstr>Experiment on PBMC 3k Data</vt:lpstr>
      <vt:lpstr>PowerPoint 演示文稿</vt:lpstr>
      <vt:lpstr>Future Plan</vt:lpstr>
      <vt:lpstr>Summaries</vt:lpstr>
      <vt:lpstr>THANKS</vt:lpstr>
      <vt:lpstr>Loss Functions</vt:lpstr>
      <vt:lpstr>Gumbel-Softmax</vt:lpstr>
      <vt:lpstr>Experiment on multi-organ Endothelial Cells</vt:lpstr>
      <vt:lpstr>Experiment on PBMC 3k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Universal Coordinate Method for scRNA-seq Data</dc:title>
  <dc:creator>高 浩翔</dc:creator>
  <cp:lastModifiedBy>高 浩翔</cp:lastModifiedBy>
  <cp:revision>61</cp:revision>
  <dcterms:created xsi:type="dcterms:W3CDTF">2020-10-21T06:29:09Z</dcterms:created>
  <dcterms:modified xsi:type="dcterms:W3CDTF">2020-10-22T06:45:01Z</dcterms:modified>
</cp:coreProperties>
</file>